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8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6" r:id="rId14"/>
    <p:sldId id="267" r:id="rId15"/>
    <p:sldId id="287" r:id="rId16"/>
    <p:sldId id="289" r:id="rId17"/>
    <p:sldId id="290" r:id="rId18"/>
    <p:sldId id="283" r:id="rId19"/>
    <p:sldId id="284" r:id="rId20"/>
    <p:sldId id="285" r:id="rId21"/>
    <p:sldId id="288" r:id="rId22"/>
    <p:sldId id="275" r:id="rId23"/>
    <p:sldId id="276" r:id="rId24"/>
    <p:sldId id="277" r:id="rId25"/>
    <p:sldId id="272" r:id="rId26"/>
    <p:sldId id="273" r:id="rId27"/>
    <p:sldId id="278" r:id="rId28"/>
    <p:sldId id="279" r:id="rId29"/>
    <p:sldId id="274" r:id="rId30"/>
    <p:sldId id="280" r:id="rId31"/>
    <p:sldId id="281" r:id="rId32"/>
    <p:sldId id="282" r:id="rId33"/>
    <p:sldId id="265" r:id="rId34"/>
    <p:sldId id="291" r:id="rId35"/>
    <p:sldId id="292" r:id="rId36"/>
    <p:sldId id="293" r:id="rId37"/>
    <p:sldId id="296" r:id="rId38"/>
    <p:sldId id="297" r:id="rId39"/>
    <p:sldId id="305" r:id="rId40"/>
    <p:sldId id="304" r:id="rId41"/>
    <p:sldId id="298" r:id="rId42"/>
    <p:sldId id="299" r:id="rId43"/>
    <p:sldId id="300" r:id="rId44"/>
    <p:sldId id="301" r:id="rId45"/>
    <p:sldId id="302" r:id="rId46"/>
    <p:sldId id="303" r:id="rId47"/>
    <p:sldId id="294" r:id="rId48"/>
    <p:sldId id="306" r:id="rId49"/>
    <p:sldId id="295" r:id="rId50"/>
    <p:sldId id="307" r:id="rId5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B22F4E1-84F5-5540-F631-4A2AB9F1C34F}" v="8" dt="2021-03-06T14:19:10.898"/>
    <p1510:client id="{EEAA79C7-2631-4CBA-8D2E-305AD3CA9AEA}" v="141" dt="2021-03-06T11:50:00.676"/>
    <p1510:client id="{FA7421DB-D763-4323-A835-D247B289125A}" v="4" dt="2021-03-06T11:21:29.07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viewProps" Target="viewProps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microsoft.com/office/2015/10/relationships/revisionInfo" Target="revisionInfo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C57FADB-2008-456C-AD61-56C6F6F553C1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</dgm:pt>
    <dgm:pt modelId="{D9E9C3BD-2010-4638-9175-8BAA605AE4A2}">
      <dgm:prSet phldrT="[Text]"/>
      <dgm:spPr/>
      <dgm:t>
        <a:bodyPr/>
        <a:lstStyle/>
        <a:p>
          <a:r>
            <a:rPr lang="en-US"/>
            <a:t>Write all the programs</a:t>
          </a:r>
          <a:endParaRPr lang="en-IN"/>
        </a:p>
      </dgm:t>
    </dgm:pt>
    <dgm:pt modelId="{9B53EC04-5ABE-47B1-8D83-9871CB678C46}" type="parTrans" cxnId="{94E209EC-8B41-480C-90D3-5EC22331E759}">
      <dgm:prSet/>
      <dgm:spPr/>
      <dgm:t>
        <a:bodyPr/>
        <a:lstStyle/>
        <a:p>
          <a:endParaRPr lang="en-IN"/>
        </a:p>
      </dgm:t>
    </dgm:pt>
    <dgm:pt modelId="{DFF67BF2-95C1-4857-91D8-28DBAEB5BAE5}" type="sibTrans" cxnId="{94E209EC-8B41-480C-90D3-5EC22331E759}">
      <dgm:prSet/>
      <dgm:spPr/>
      <dgm:t>
        <a:bodyPr/>
        <a:lstStyle/>
        <a:p>
          <a:endParaRPr lang="en-IN"/>
        </a:p>
      </dgm:t>
    </dgm:pt>
    <dgm:pt modelId="{0E42D218-0472-4979-98A9-A31DEABE2628}">
      <dgm:prSet phldrT="[Text]"/>
      <dgm:spPr/>
      <dgm:t>
        <a:bodyPr/>
        <a:lstStyle/>
        <a:p>
          <a:r>
            <a:rPr lang="en-US"/>
            <a:t>Define a way of communicating between them</a:t>
          </a:r>
          <a:endParaRPr lang="en-IN"/>
        </a:p>
      </dgm:t>
    </dgm:pt>
    <dgm:pt modelId="{547DC1B7-3A49-49FF-AE24-8E36EA22EB8A}" type="parTrans" cxnId="{397CE595-5DEE-43C4-ADBE-27E9A7CE0418}">
      <dgm:prSet/>
      <dgm:spPr/>
      <dgm:t>
        <a:bodyPr/>
        <a:lstStyle/>
        <a:p>
          <a:endParaRPr lang="en-IN"/>
        </a:p>
      </dgm:t>
    </dgm:pt>
    <dgm:pt modelId="{83325BA4-3F84-424E-923F-8333DA737950}" type="sibTrans" cxnId="{397CE595-5DEE-43C4-ADBE-27E9A7CE0418}">
      <dgm:prSet/>
      <dgm:spPr/>
      <dgm:t>
        <a:bodyPr/>
        <a:lstStyle/>
        <a:p>
          <a:endParaRPr lang="en-IN"/>
        </a:p>
      </dgm:t>
    </dgm:pt>
    <dgm:pt modelId="{D87C4BA3-4BC2-48C2-82B5-4C023660ED04}">
      <dgm:prSet phldrT="[Text]"/>
      <dgm:spPr/>
      <dgm:t>
        <a:bodyPr/>
        <a:lstStyle/>
        <a:p>
          <a:r>
            <a:rPr lang="en-US"/>
            <a:t>Write 3D simulation softwares</a:t>
          </a:r>
          <a:endParaRPr lang="en-IN"/>
        </a:p>
      </dgm:t>
    </dgm:pt>
    <dgm:pt modelId="{2C1AF837-386D-4F9A-8055-E23D09996B13}" type="parTrans" cxnId="{42499E71-3BA6-4F3F-9461-54F0BE51C758}">
      <dgm:prSet/>
      <dgm:spPr/>
      <dgm:t>
        <a:bodyPr/>
        <a:lstStyle/>
        <a:p>
          <a:endParaRPr lang="en-IN"/>
        </a:p>
      </dgm:t>
    </dgm:pt>
    <dgm:pt modelId="{8FB753BA-97BC-4561-95F9-346C6D3FF99E}" type="sibTrans" cxnId="{42499E71-3BA6-4F3F-9461-54F0BE51C758}">
      <dgm:prSet/>
      <dgm:spPr/>
      <dgm:t>
        <a:bodyPr/>
        <a:lstStyle/>
        <a:p>
          <a:endParaRPr lang="en-IN"/>
        </a:p>
      </dgm:t>
    </dgm:pt>
    <dgm:pt modelId="{F6FD7301-5E42-4FC9-95F8-0F6076D61FD5}">
      <dgm:prSet phldrT="[Text]"/>
      <dgm:spPr/>
      <dgm:t>
        <a:bodyPr/>
        <a:lstStyle/>
        <a:p>
          <a:r>
            <a:rPr lang="en-US"/>
            <a:t>Implement all the robots</a:t>
          </a:r>
          <a:endParaRPr lang="en-IN"/>
        </a:p>
      </dgm:t>
    </dgm:pt>
    <dgm:pt modelId="{02E5DB5D-52BA-48BE-9C8E-1E001F529A9D}" type="parTrans" cxnId="{4E2AD179-872D-4DC0-9003-188DBA7D2769}">
      <dgm:prSet/>
      <dgm:spPr/>
      <dgm:t>
        <a:bodyPr/>
        <a:lstStyle/>
        <a:p>
          <a:endParaRPr lang="en-IN"/>
        </a:p>
      </dgm:t>
    </dgm:pt>
    <dgm:pt modelId="{ECBB7528-D45A-4D5B-A184-79CCE0B66E00}" type="sibTrans" cxnId="{4E2AD179-872D-4DC0-9003-188DBA7D2769}">
      <dgm:prSet/>
      <dgm:spPr/>
      <dgm:t>
        <a:bodyPr/>
        <a:lstStyle/>
        <a:p>
          <a:endParaRPr lang="en-IN"/>
        </a:p>
      </dgm:t>
    </dgm:pt>
    <dgm:pt modelId="{FA795D55-C29F-4922-B41B-B6876D4299D9}" type="pres">
      <dgm:prSet presAssocID="{0C57FADB-2008-456C-AD61-56C6F6F553C1}" presName="CompostProcess" presStyleCnt="0">
        <dgm:presLayoutVars>
          <dgm:dir/>
          <dgm:resizeHandles val="exact"/>
        </dgm:presLayoutVars>
      </dgm:prSet>
      <dgm:spPr/>
    </dgm:pt>
    <dgm:pt modelId="{652D011B-582C-496A-89D5-BA3D7DC78092}" type="pres">
      <dgm:prSet presAssocID="{0C57FADB-2008-456C-AD61-56C6F6F553C1}" presName="arrow" presStyleLbl="bgShp" presStyleIdx="0" presStyleCnt="1"/>
      <dgm:spPr/>
    </dgm:pt>
    <dgm:pt modelId="{681BF119-0BE9-43E1-9C07-53BF62B7F985}" type="pres">
      <dgm:prSet presAssocID="{0C57FADB-2008-456C-AD61-56C6F6F553C1}" presName="linearProcess" presStyleCnt="0"/>
      <dgm:spPr/>
    </dgm:pt>
    <dgm:pt modelId="{1B1D7283-E07D-48DA-86EE-40C1E56B10B5}" type="pres">
      <dgm:prSet presAssocID="{D9E9C3BD-2010-4638-9175-8BAA605AE4A2}" presName="textNode" presStyleLbl="node1" presStyleIdx="0" presStyleCnt="4">
        <dgm:presLayoutVars>
          <dgm:bulletEnabled val="1"/>
        </dgm:presLayoutVars>
      </dgm:prSet>
      <dgm:spPr/>
    </dgm:pt>
    <dgm:pt modelId="{936195B9-36DF-49BB-9988-84A251233D76}" type="pres">
      <dgm:prSet presAssocID="{DFF67BF2-95C1-4857-91D8-28DBAEB5BAE5}" presName="sibTrans" presStyleCnt="0"/>
      <dgm:spPr/>
    </dgm:pt>
    <dgm:pt modelId="{A058B527-7A59-42A1-ABF9-49609B44ABB6}" type="pres">
      <dgm:prSet presAssocID="{0E42D218-0472-4979-98A9-A31DEABE2628}" presName="textNode" presStyleLbl="node1" presStyleIdx="1" presStyleCnt="4" custLinFactNeighborX="1" custLinFactNeighborY="-3590">
        <dgm:presLayoutVars>
          <dgm:bulletEnabled val="1"/>
        </dgm:presLayoutVars>
      </dgm:prSet>
      <dgm:spPr/>
    </dgm:pt>
    <dgm:pt modelId="{1DDB9CBD-4455-4F02-A5FD-F9FACCC6CCC7}" type="pres">
      <dgm:prSet presAssocID="{83325BA4-3F84-424E-923F-8333DA737950}" presName="sibTrans" presStyleCnt="0"/>
      <dgm:spPr/>
    </dgm:pt>
    <dgm:pt modelId="{7BB4AD12-78AE-44E0-948E-BF5A7C4F91F3}" type="pres">
      <dgm:prSet presAssocID="{D87C4BA3-4BC2-48C2-82B5-4C023660ED04}" presName="textNode" presStyleLbl="node1" presStyleIdx="2" presStyleCnt="4">
        <dgm:presLayoutVars>
          <dgm:bulletEnabled val="1"/>
        </dgm:presLayoutVars>
      </dgm:prSet>
      <dgm:spPr/>
    </dgm:pt>
    <dgm:pt modelId="{4EF2F520-07CF-47CA-A34A-1D846926F255}" type="pres">
      <dgm:prSet presAssocID="{8FB753BA-97BC-4561-95F9-346C6D3FF99E}" presName="sibTrans" presStyleCnt="0"/>
      <dgm:spPr/>
    </dgm:pt>
    <dgm:pt modelId="{9998617A-073E-425E-918C-9F1B6B4661D7}" type="pres">
      <dgm:prSet presAssocID="{F6FD7301-5E42-4FC9-95F8-0F6076D61FD5}" presName="textNode" presStyleLbl="node1" presStyleIdx="3" presStyleCnt="4">
        <dgm:presLayoutVars>
          <dgm:bulletEnabled val="1"/>
        </dgm:presLayoutVars>
      </dgm:prSet>
      <dgm:spPr/>
    </dgm:pt>
  </dgm:ptLst>
  <dgm:cxnLst>
    <dgm:cxn modelId="{9758550C-AB94-426B-890C-9A7976EC0D45}" type="presOf" srcId="{0C57FADB-2008-456C-AD61-56C6F6F553C1}" destId="{FA795D55-C29F-4922-B41B-B6876D4299D9}" srcOrd="0" destOrd="0" presId="urn:microsoft.com/office/officeart/2005/8/layout/hProcess9"/>
    <dgm:cxn modelId="{3D1CCD20-60C4-42BA-8ABA-E37DBF17A3E0}" type="presOf" srcId="{0E42D218-0472-4979-98A9-A31DEABE2628}" destId="{A058B527-7A59-42A1-ABF9-49609B44ABB6}" srcOrd="0" destOrd="0" presId="urn:microsoft.com/office/officeart/2005/8/layout/hProcess9"/>
    <dgm:cxn modelId="{39F6866C-5698-435A-A047-0B714724AAFA}" type="presOf" srcId="{D87C4BA3-4BC2-48C2-82B5-4C023660ED04}" destId="{7BB4AD12-78AE-44E0-948E-BF5A7C4F91F3}" srcOrd="0" destOrd="0" presId="urn:microsoft.com/office/officeart/2005/8/layout/hProcess9"/>
    <dgm:cxn modelId="{42499E71-3BA6-4F3F-9461-54F0BE51C758}" srcId="{0C57FADB-2008-456C-AD61-56C6F6F553C1}" destId="{D87C4BA3-4BC2-48C2-82B5-4C023660ED04}" srcOrd="2" destOrd="0" parTransId="{2C1AF837-386D-4F9A-8055-E23D09996B13}" sibTransId="{8FB753BA-97BC-4561-95F9-346C6D3FF99E}"/>
    <dgm:cxn modelId="{4E2AD179-872D-4DC0-9003-188DBA7D2769}" srcId="{0C57FADB-2008-456C-AD61-56C6F6F553C1}" destId="{F6FD7301-5E42-4FC9-95F8-0F6076D61FD5}" srcOrd="3" destOrd="0" parTransId="{02E5DB5D-52BA-48BE-9C8E-1E001F529A9D}" sibTransId="{ECBB7528-D45A-4D5B-A184-79CCE0B66E00}"/>
    <dgm:cxn modelId="{397CE595-5DEE-43C4-ADBE-27E9A7CE0418}" srcId="{0C57FADB-2008-456C-AD61-56C6F6F553C1}" destId="{0E42D218-0472-4979-98A9-A31DEABE2628}" srcOrd="1" destOrd="0" parTransId="{547DC1B7-3A49-49FF-AE24-8E36EA22EB8A}" sibTransId="{83325BA4-3F84-424E-923F-8333DA737950}"/>
    <dgm:cxn modelId="{C37192A3-F2BA-4B37-9D43-1FE93A620D42}" type="presOf" srcId="{D9E9C3BD-2010-4638-9175-8BAA605AE4A2}" destId="{1B1D7283-E07D-48DA-86EE-40C1E56B10B5}" srcOrd="0" destOrd="0" presId="urn:microsoft.com/office/officeart/2005/8/layout/hProcess9"/>
    <dgm:cxn modelId="{C45104AB-C4D9-4A63-BD78-5172E96271DE}" type="presOf" srcId="{F6FD7301-5E42-4FC9-95F8-0F6076D61FD5}" destId="{9998617A-073E-425E-918C-9F1B6B4661D7}" srcOrd="0" destOrd="0" presId="urn:microsoft.com/office/officeart/2005/8/layout/hProcess9"/>
    <dgm:cxn modelId="{94E209EC-8B41-480C-90D3-5EC22331E759}" srcId="{0C57FADB-2008-456C-AD61-56C6F6F553C1}" destId="{D9E9C3BD-2010-4638-9175-8BAA605AE4A2}" srcOrd="0" destOrd="0" parTransId="{9B53EC04-5ABE-47B1-8D83-9871CB678C46}" sibTransId="{DFF67BF2-95C1-4857-91D8-28DBAEB5BAE5}"/>
    <dgm:cxn modelId="{DDBE55F6-557A-4B4B-90E1-CB5364B697F2}" type="presParOf" srcId="{FA795D55-C29F-4922-B41B-B6876D4299D9}" destId="{652D011B-582C-496A-89D5-BA3D7DC78092}" srcOrd="0" destOrd="0" presId="urn:microsoft.com/office/officeart/2005/8/layout/hProcess9"/>
    <dgm:cxn modelId="{2D1E122A-DFD4-4CFE-BE84-BE9212358787}" type="presParOf" srcId="{FA795D55-C29F-4922-B41B-B6876D4299D9}" destId="{681BF119-0BE9-43E1-9C07-53BF62B7F985}" srcOrd="1" destOrd="0" presId="urn:microsoft.com/office/officeart/2005/8/layout/hProcess9"/>
    <dgm:cxn modelId="{7619B967-E748-4F64-AD0C-79EFFE8416C0}" type="presParOf" srcId="{681BF119-0BE9-43E1-9C07-53BF62B7F985}" destId="{1B1D7283-E07D-48DA-86EE-40C1E56B10B5}" srcOrd="0" destOrd="0" presId="urn:microsoft.com/office/officeart/2005/8/layout/hProcess9"/>
    <dgm:cxn modelId="{362F3E48-08F6-4649-AE53-9030A26701D0}" type="presParOf" srcId="{681BF119-0BE9-43E1-9C07-53BF62B7F985}" destId="{936195B9-36DF-49BB-9988-84A251233D76}" srcOrd="1" destOrd="0" presId="urn:microsoft.com/office/officeart/2005/8/layout/hProcess9"/>
    <dgm:cxn modelId="{0E87F747-E3F3-4A9E-B596-32C8CB199C98}" type="presParOf" srcId="{681BF119-0BE9-43E1-9C07-53BF62B7F985}" destId="{A058B527-7A59-42A1-ABF9-49609B44ABB6}" srcOrd="2" destOrd="0" presId="urn:microsoft.com/office/officeart/2005/8/layout/hProcess9"/>
    <dgm:cxn modelId="{900FA47B-E41D-4565-A9EA-4CC644BE6472}" type="presParOf" srcId="{681BF119-0BE9-43E1-9C07-53BF62B7F985}" destId="{1DDB9CBD-4455-4F02-A5FD-F9FACCC6CCC7}" srcOrd="3" destOrd="0" presId="urn:microsoft.com/office/officeart/2005/8/layout/hProcess9"/>
    <dgm:cxn modelId="{13ADB5ED-36D6-4DEB-A0F1-4F5828CADB8A}" type="presParOf" srcId="{681BF119-0BE9-43E1-9C07-53BF62B7F985}" destId="{7BB4AD12-78AE-44E0-948E-BF5A7C4F91F3}" srcOrd="4" destOrd="0" presId="urn:microsoft.com/office/officeart/2005/8/layout/hProcess9"/>
    <dgm:cxn modelId="{E12AC027-3288-4EE1-B2EC-80F0D954379E}" type="presParOf" srcId="{681BF119-0BE9-43E1-9C07-53BF62B7F985}" destId="{4EF2F520-07CF-47CA-A34A-1D846926F255}" srcOrd="5" destOrd="0" presId="urn:microsoft.com/office/officeart/2005/8/layout/hProcess9"/>
    <dgm:cxn modelId="{4B64C1A6-1E5E-46DB-8DBF-117A50805163}" type="presParOf" srcId="{681BF119-0BE9-43E1-9C07-53BF62B7F985}" destId="{9998617A-073E-425E-918C-9F1B6B4661D7}" srcOrd="6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BEAB38E-D81A-49EB-A9D4-1382786A06A9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DCD4E74C-63C3-4195-B16C-62D7FA165E68}">
      <dgm:prSet/>
      <dgm:spPr/>
      <dgm:t>
        <a:bodyPr/>
        <a:lstStyle/>
        <a:p>
          <a:r>
            <a:rPr lang="en-US"/>
            <a:t>Degrees of Freedom</a:t>
          </a:r>
        </a:p>
      </dgm:t>
    </dgm:pt>
    <dgm:pt modelId="{A4B380CF-9E97-4B2B-9091-232F36B1D23E}" type="parTrans" cxnId="{9DA35EC8-AA50-4EF4-AF9C-A6F58019FAB9}">
      <dgm:prSet/>
      <dgm:spPr/>
      <dgm:t>
        <a:bodyPr/>
        <a:lstStyle/>
        <a:p>
          <a:endParaRPr lang="en-US"/>
        </a:p>
      </dgm:t>
    </dgm:pt>
    <dgm:pt modelId="{5F2568C7-71DF-440D-BB79-86C0DA79F379}" type="sibTrans" cxnId="{9DA35EC8-AA50-4EF4-AF9C-A6F58019FAB9}">
      <dgm:prSet/>
      <dgm:spPr/>
      <dgm:t>
        <a:bodyPr/>
        <a:lstStyle/>
        <a:p>
          <a:endParaRPr lang="en-US"/>
        </a:p>
      </dgm:t>
    </dgm:pt>
    <dgm:pt modelId="{BE5D69E5-ABBE-4259-9FC5-C3857DA8FB2C}">
      <dgm:prSet/>
      <dgm:spPr/>
      <dgm:t>
        <a:bodyPr/>
        <a:lstStyle/>
        <a:p>
          <a:r>
            <a:rPr lang="en-US"/>
            <a:t>End effector</a:t>
          </a:r>
        </a:p>
      </dgm:t>
    </dgm:pt>
    <dgm:pt modelId="{73C06DF2-E8A6-45DE-86EC-6DED194A8BD9}" type="parTrans" cxnId="{6A88CFCA-3FE6-4782-BDDB-7822F6AECB74}">
      <dgm:prSet/>
      <dgm:spPr/>
      <dgm:t>
        <a:bodyPr/>
        <a:lstStyle/>
        <a:p>
          <a:endParaRPr lang="en-US"/>
        </a:p>
      </dgm:t>
    </dgm:pt>
    <dgm:pt modelId="{0D945F97-C2E1-4B90-BF25-E96FDE2B8675}" type="sibTrans" cxnId="{6A88CFCA-3FE6-4782-BDDB-7822F6AECB74}">
      <dgm:prSet/>
      <dgm:spPr/>
      <dgm:t>
        <a:bodyPr/>
        <a:lstStyle/>
        <a:p>
          <a:endParaRPr lang="en-US"/>
        </a:p>
      </dgm:t>
    </dgm:pt>
    <dgm:pt modelId="{D03EE8CF-0100-4B25-978A-AC46A6F1BC8F}">
      <dgm:prSet/>
      <dgm:spPr/>
      <dgm:t>
        <a:bodyPr/>
        <a:lstStyle/>
        <a:p>
          <a:r>
            <a:rPr lang="en-US"/>
            <a:t>Payload</a:t>
          </a:r>
        </a:p>
      </dgm:t>
    </dgm:pt>
    <dgm:pt modelId="{53813DA9-DD8C-41E7-8955-C21AE66F6975}" type="parTrans" cxnId="{76C9FBC5-4CC3-4319-B20B-082CBBB6568F}">
      <dgm:prSet/>
      <dgm:spPr/>
      <dgm:t>
        <a:bodyPr/>
        <a:lstStyle/>
        <a:p>
          <a:endParaRPr lang="en-US"/>
        </a:p>
      </dgm:t>
    </dgm:pt>
    <dgm:pt modelId="{928523C0-0741-4D56-A03C-ADB394D7FEA6}" type="sibTrans" cxnId="{76C9FBC5-4CC3-4319-B20B-082CBBB6568F}">
      <dgm:prSet/>
      <dgm:spPr/>
      <dgm:t>
        <a:bodyPr/>
        <a:lstStyle/>
        <a:p>
          <a:endParaRPr lang="en-US"/>
        </a:p>
      </dgm:t>
    </dgm:pt>
    <dgm:pt modelId="{43D38A01-92CE-460E-93AC-58F51C8B7A92}">
      <dgm:prSet/>
      <dgm:spPr/>
      <dgm:t>
        <a:bodyPr/>
        <a:lstStyle/>
        <a:p>
          <a:r>
            <a:rPr lang="en-US"/>
            <a:t>Actuator</a:t>
          </a:r>
        </a:p>
      </dgm:t>
    </dgm:pt>
    <dgm:pt modelId="{9CEB6719-664F-426C-912E-D0E5394E86EE}" type="parTrans" cxnId="{0B08FE84-3D85-4985-B8BD-D8238EB165A0}">
      <dgm:prSet/>
      <dgm:spPr/>
      <dgm:t>
        <a:bodyPr/>
        <a:lstStyle/>
        <a:p>
          <a:endParaRPr lang="en-US"/>
        </a:p>
      </dgm:t>
    </dgm:pt>
    <dgm:pt modelId="{2DC5180E-238B-4A59-8BE9-A125A9902D52}" type="sibTrans" cxnId="{0B08FE84-3D85-4985-B8BD-D8238EB165A0}">
      <dgm:prSet/>
      <dgm:spPr/>
      <dgm:t>
        <a:bodyPr/>
        <a:lstStyle/>
        <a:p>
          <a:endParaRPr lang="en-US"/>
        </a:p>
      </dgm:t>
    </dgm:pt>
    <dgm:pt modelId="{717CF899-CAD6-4ABC-A9AB-3F88938E6EE4}">
      <dgm:prSet/>
      <dgm:spPr/>
      <dgm:t>
        <a:bodyPr/>
        <a:lstStyle/>
        <a:p>
          <a:r>
            <a:rPr lang="en-US"/>
            <a:t>Joint</a:t>
          </a:r>
        </a:p>
      </dgm:t>
    </dgm:pt>
    <dgm:pt modelId="{A26C4C7D-8136-4F56-91EE-7608CDE5F142}" type="parTrans" cxnId="{D4846F59-2C5C-409F-9656-138152721333}">
      <dgm:prSet/>
      <dgm:spPr/>
      <dgm:t>
        <a:bodyPr/>
        <a:lstStyle/>
        <a:p>
          <a:endParaRPr lang="en-US"/>
        </a:p>
      </dgm:t>
    </dgm:pt>
    <dgm:pt modelId="{D6F72DCB-BE3D-478F-A91B-5CB392F1BC60}" type="sibTrans" cxnId="{D4846F59-2C5C-409F-9656-138152721333}">
      <dgm:prSet/>
      <dgm:spPr/>
      <dgm:t>
        <a:bodyPr/>
        <a:lstStyle/>
        <a:p>
          <a:endParaRPr lang="en-US"/>
        </a:p>
      </dgm:t>
    </dgm:pt>
    <dgm:pt modelId="{9D12D4BE-9B8D-4901-9C0A-64B687D62B35}">
      <dgm:prSet/>
      <dgm:spPr/>
      <dgm:t>
        <a:bodyPr/>
        <a:lstStyle/>
        <a:p>
          <a:r>
            <a:rPr lang="en-US"/>
            <a:t>Link</a:t>
          </a:r>
        </a:p>
      </dgm:t>
    </dgm:pt>
    <dgm:pt modelId="{797E1E5E-3E07-46CA-A2A9-EAEDD43039D7}" type="parTrans" cxnId="{0F0B11B4-DA70-4C9D-BAAF-E9CED7C41D69}">
      <dgm:prSet/>
      <dgm:spPr/>
      <dgm:t>
        <a:bodyPr/>
        <a:lstStyle/>
        <a:p>
          <a:endParaRPr lang="en-US"/>
        </a:p>
      </dgm:t>
    </dgm:pt>
    <dgm:pt modelId="{1B9674AD-1635-4DB1-A93B-560AF0750489}" type="sibTrans" cxnId="{0F0B11B4-DA70-4C9D-BAAF-E9CED7C41D69}">
      <dgm:prSet/>
      <dgm:spPr/>
      <dgm:t>
        <a:bodyPr/>
        <a:lstStyle/>
        <a:p>
          <a:endParaRPr lang="en-US"/>
        </a:p>
      </dgm:t>
    </dgm:pt>
    <dgm:pt modelId="{467E6478-1657-4931-9E7F-C42767D3CD02}">
      <dgm:prSet/>
      <dgm:spPr/>
      <dgm:t>
        <a:bodyPr/>
        <a:lstStyle/>
        <a:p>
          <a:r>
            <a:rPr lang="en-US"/>
            <a:t>Constraint</a:t>
          </a:r>
        </a:p>
      </dgm:t>
    </dgm:pt>
    <dgm:pt modelId="{7FF23F88-E2C5-4AAC-9FED-5BF5F6DA297B}" type="parTrans" cxnId="{21B84FC5-908A-4BF8-9718-BB7964D32DC9}">
      <dgm:prSet/>
      <dgm:spPr/>
      <dgm:t>
        <a:bodyPr/>
        <a:lstStyle/>
        <a:p>
          <a:endParaRPr lang="en-US"/>
        </a:p>
      </dgm:t>
    </dgm:pt>
    <dgm:pt modelId="{D2D3BD37-AD1D-46FE-9F5B-3644E761ECFE}" type="sibTrans" cxnId="{21B84FC5-908A-4BF8-9718-BB7964D32DC9}">
      <dgm:prSet/>
      <dgm:spPr/>
      <dgm:t>
        <a:bodyPr/>
        <a:lstStyle/>
        <a:p>
          <a:endParaRPr lang="en-US"/>
        </a:p>
      </dgm:t>
    </dgm:pt>
    <dgm:pt modelId="{77AA623C-671B-44FA-81B0-C49E685FAAE3}">
      <dgm:prSet/>
      <dgm:spPr/>
      <dgm:t>
        <a:bodyPr/>
        <a:lstStyle/>
        <a:p>
          <a:r>
            <a:rPr lang="en-US"/>
            <a:t>Modeling</a:t>
          </a:r>
        </a:p>
      </dgm:t>
    </dgm:pt>
    <dgm:pt modelId="{8A2DC76C-140A-4BB9-92D4-F2CE38F1C47A}" type="parTrans" cxnId="{DB7F0BFD-6BF0-4893-98BD-1435B03828EA}">
      <dgm:prSet/>
      <dgm:spPr/>
      <dgm:t>
        <a:bodyPr/>
        <a:lstStyle/>
        <a:p>
          <a:endParaRPr lang="en-US"/>
        </a:p>
      </dgm:t>
    </dgm:pt>
    <dgm:pt modelId="{AC699F37-6B89-4132-9965-4E2DF7D828B0}" type="sibTrans" cxnId="{DB7F0BFD-6BF0-4893-98BD-1435B03828EA}">
      <dgm:prSet/>
      <dgm:spPr/>
      <dgm:t>
        <a:bodyPr/>
        <a:lstStyle/>
        <a:p>
          <a:endParaRPr lang="en-US"/>
        </a:p>
      </dgm:t>
    </dgm:pt>
    <dgm:pt modelId="{A5B0B76F-8FF0-408A-B302-44065FAA6A9F}" type="pres">
      <dgm:prSet presAssocID="{BBEAB38E-D81A-49EB-A9D4-1382786A06A9}" presName="diagram" presStyleCnt="0">
        <dgm:presLayoutVars>
          <dgm:dir/>
          <dgm:resizeHandles val="exact"/>
        </dgm:presLayoutVars>
      </dgm:prSet>
      <dgm:spPr/>
    </dgm:pt>
    <dgm:pt modelId="{2DA348E1-DB6E-4922-9618-B2EB4C2D0786}" type="pres">
      <dgm:prSet presAssocID="{DCD4E74C-63C3-4195-B16C-62D7FA165E68}" presName="node" presStyleLbl="node1" presStyleIdx="0" presStyleCnt="8">
        <dgm:presLayoutVars>
          <dgm:bulletEnabled val="1"/>
        </dgm:presLayoutVars>
      </dgm:prSet>
      <dgm:spPr/>
    </dgm:pt>
    <dgm:pt modelId="{2FDDE888-7D0F-4E84-A52A-F8F7277B6733}" type="pres">
      <dgm:prSet presAssocID="{5F2568C7-71DF-440D-BB79-86C0DA79F379}" presName="sibTrans" presStyleCnt="0"/>
      <dgm:spPr/>
    </dgm:pt>
    <dgm:pt modelId="{5DED4F58-990B-4ACF-B34D-CD0127EE13E6}" type="pres">
      <dgm:prSet presAssocID="{BE5D69E5-ABBE-4259-9FC5-C3857DA8FB2C}" presName="node" presStyleLbl="node1" presStyleIdx="1" presStyleCnt="8">
        <dgm:presLayoutVars>
          <dgm:bulletEnabled val="1"/>
        </dgm:presLayoutVars>
      </dgm:prSet>
      <dgm:spPr/>
    </dgm:pt>
    <dgm:pt modelId="{F09FC433-BF1F-4CCC-B55C-5667BD2C17CD}" type="pres">
      <dgm:prSet presAssocID="{0D945F97-C2E1-4B90-BF25-E96FDE2B8675}" presName="sibTrans" presStyleCnt="0"/>
      <dgm:spPr/>
    </dgm:pt>
    <dgm:pt modelId="{AA05B770-BD81-4700-9F28-69B72170C842}" type="pres">
      <dgm:prSet presAssocID="{D03EE8CF-0100-4B25-978A-AC46A6F1BC8F}" presName="node" presStyleLbl="node1" presStyleIdx="2" presStyleCnt="8">
        <dgm:presLayoutVars>
          <dgm:bulletEnabled val="1"/>
        </dgm:presLayoutVars>
      </dgm:prSet>
      <dgm:spPr/>
    </dgm:pt>
    <dgm:pt modelId="{81BD2EDF-F472-4196-8AA5-49E9770C3ABC}" type="pres">
      <dgm:prSet presAssocID="{928523C0-0741-4D56-A03C-ADB394D7FEA6}" presName="sibTrans" presStyleCnt="0"/>
      <dgm:spPr/>
    </dgm:pt>
    <dgm:pt modelId="{88ABF858-8595-4C9F-99FB-A15CA4137745}" type="pres">
      <dgm:prSet presAssocID="{43D38A01-92CE-460E-93AC-58F51C8B7A92}" presName="node" presStyleLbl="node1" presStyleIdx="3" presStyleCnt="8">
        <dgm:presLayoutVars>
          <dgm:bulletEnabled val="1"/>
        </dgm:presLayoutVars>
      </dgm:prSet>
      <dgm:spPr/>
    </dgm:pt>
    <dgm:pt modelId="{EF8CB9AD-ABE8-430E-A4A0-F753E3BE1DB7}" type="pres">
      <dgm:prSet presAssocID="{2DC5180E-238B-4A59-8BE9-A125A9902D52}" presName="sibTrans" presStyleCnt="0"/>
      <dgm:spPr/>
    </dgm:pt>
    <dgm:pt modelId="{D0269EE3-1D67-42F9-8845-106B89DD4CDA}" type="pres">
      <dgm:prSet presAssocID="{717CF899-CAD6-4ABC-A9AB-3F88938E6EE4}" presName="node" presStyleLbl="node1" presStyleIdx="4" presStyleCnt="8">
        <dgm:presLayoutVars>
          <dgm:bulletEnabled val="1"/>
        </dgm:presLayoutVars>
      </dgm:prSet>
      <dgm:spPr/>
    </dgm:pt>
    <dgm:pt modelId="{D99D150B-AEF8-4916-BA30-87916F452809}" type="pres">
      <dgm:prSet presAssocID="{D6F72DCB-BE3D-478F-A91B-5CB392F1BC60}" presName="sibTrans" presStyleCnt="0"/>
      <dgm:spPr/>
    </dgm:pt>
    <dgm:pt modelId="{D09A596D-3D4C-429F-9C24-8BEE11277918}" type="pres">
      <dgm:prSet presAssocID="{9D12D4BE-9B8D-4901-9C0A-64B687D62B35}" presName="node" presStyleLbl="node1" presStyleIdx="5" presStyleCnt="8">
        <dgm:presLayoutVars>
          <dgm:bulletEnabled val="1"/>
        </dgm:presLayoutVars>
      </dgm:prSet>
      <dgm:spPr/>
    </dgm:pt>
    <dgm:pt modelId="{716F9ED4-9FA7-4C0C-BC9A-40C55693D0F8}" type="pres">
      <dgm:prSet presAssocID="{1B9674AD-1635-4DB1-A93B-560AF0750489}" presName="sibTrans" presStyleCnt="0"/>
      <dgm:spPr/>
    </dgm:pt>
    <dgm:pt modelId="{E9624DA3-03FC-47EA-BE85-8BCA61F83156}" type="pres">
      <dgm:prSet presAssocID="{467E6478-1657-4931-9E7F-C42767D3CD02}" presName="node" presStyleLbl="node1" presStyleIdx="6" presStyleCnt="8">
        <dgm:presLayoutVars>
          <dgm:bulletEnabled val="1"/>
        </dgm:presLayoutVars>
      </dgm:prSet>
      <dgm:spPr/>
    </dgm:pt>
    <dgm:pt modelId="{E256B6EE-1541-468E-8676-AC7DDD3149D9}" type="pres">
      <dgm:prSet presAssocID="{D2D3BD37-AD1D-46FE-9F5B-3644E761ECFE}" presName="sibTrans" presStyleCnt="0"/>
      <dgm:spPr/>
    </dgm:pt>
    <dgm:pt modelId="{FE0902FD-FCDF-4933-B388-5019BB682366}" type="pres">
      <dgm:prSet presAssocID="{77AA623C-671B-44FA-81B0-C49E685FAAE3}" presName="node" presStyleLbl="node1" presStyleIdx="7" presStyleCnt="8">
        <dgm:presLayoutVars>
          <dgm:bulletEnabled val="1"/>
        </dgm:presLayoutVars>
      </dgm:prSet>
      <dgm:spPr/>
    </dgm:pt>
  </dgm:ptLst>
  <dgm:cxnLst>
    <dgm:cxn modelId="{1D757B35-5887-457B-BC6F-23DB10B6855A}" type="presOf" srcId="{DCD4E74C-63C3-4195-B16C-62D7FA165E68}" destId="{2DA348E1-DB6E-4922-9618-B2EB4C2D0786}" srcOrd="0" destOrd="0" presId="urn:microsoft.com/office/officeart/2005/8/layout/default"/>
    <dgm:cxn modelId="{356C623D-04DE-4B3C-B255-CD252938AD76}" type="presOf" srcId="{9D12D4BE-9B8D-4901-9C0A-64B687D62B35}" destId="{D09A596D-3D4C-429F-9C24-8BEE11277918}" srcOrd="0" destOrd="0" presId="urn:microsoft.com/office/officeart/2005/8/layout/default"/>
    <dgm:cxn modelId="{94D1F05E-B352-4CFC-AAA2-63693F26E91D}" type="presOf" srcId="{717CF899-CAD6-4ABC-A9AB-3F88938E6EE4}" destId="{D0269EE3-1D67-42F9-8845-106B89DD4CDA}" srcOrd="0" destOrd="0" presId="urn:microsoft.com/office/officeart/2005/8/layout/default"/>
    <dgm:cxn modelId="{174CD466-D82F-4C80-BC9E-39F7EB1CEEFD}" type="presOf" srcId="{43D38A01-92CE-460E-93AC-58F51C8B7A92}" destId="{88ABF858-8595-4C9F-99FB-A15CA4137745}" srcOrd="0" destOrd="0" presId="urn:microsoft.com/office/officeart/2005/8/layout/default"/>
    <dgm:cxn modelId="{CD12DC4F-D65F-421A-80FA-9132D798766A}" type="presOf" srcId="{467E6478-1657-4931-9E7F-C42767D3CD02}" destId="{E9624DA3-03FC-47EA-BE85-8BCA61F83156}" srcOrd="0" destOrd="0" presId="urn:microsoft.com/office/officeart/2005/8/layout/default"/>
    <dgm:cxn modelId="{D4846F59-2C5C-409F-9656-138152721333}" srcId="{BBEAB38E-D81A-49EB-A9D4-1382786A06A9}" destId="{717CF899-CAD6-4ABC-A9AB-3F88938E6EE4}" srcOrd="4" destOrd="0" parTransId="{A26C4C7D-8136-4F56-91EE-7608CDE5F142}" sibTransId="{D6F72DCB-BE3D-478F-A91B-5CB392F1BC60}"/>
    <dgm:cxn modelId="{0334DF81-F7BA-4D70-B072-979BE71AF06E}" type="presOf" srcId="{77AA623C-671B-44FA-81B0-C49E685FAAE3}" destId="{FE0902FD-FCDF-4933-B388-5019BB682366}" srcOrd="0" destOrd="0" presId="urn:microsoft.com/office/officeart/2005/8/layout/default"/>
    <dgm:cxn modelId="{0B08FE84-3D85-4985-B8BD-D8238EB165A0}" srcId="{BBEAB38E-D81A-49EB-A9D4-1382786A06A9}" destId="{43D38A01-92CE-460E-93AC-58F51C8B7A92}" srcOrd="3" destOrd="0" parTransId="{9CEB6719-664F-426C-912E-D0E5394E86EE}" sibTransId="{2DC5180E-238B-4A59-8BE9-A125A9902D52}"/>
    <dgm:cxn modelId="{EA3A0390-0876-431E-9DC6-4A1C4BD69A27}" type="presOf" srcId="{BE5D69E5-ABBE-4259-9FC5-C3857DA8FB2C}" destId="{5DED4F58-990B-4ACF-B34D-CD0127EE13E6}" srcOrd="0" destOrd="0" presId="urn:microsoft.com/office/officeart/2005/8/layout/default"/>
    <dgm:cxn modelId="{28F52BA0-529C-4A4F-A3BA-27CE2FCBA9EE}" type="presOf" srcId="{BBEAB38E-D81A-49EB-A9D4-1382786A06A9}" destId="{A5B0B76F-8FF0-408A-B302-44065FAA6A9F}" srcOrd="0" destOrd="0" presId="urn:microsoft.com/office/officeart/2005/8/layout/default"/>
    <dgm:cxn modelId="{0F0B11B4-DA70-4C9D-BAAF-E9CED7C41D69}" srcId="{BBEAB38E-D81A-49EB-A9D4-1382786A06A9}" destId="{9D12D4BE-9B8D-4901-9C0A-64B687D62B35}" srcOrd="5" destOrd="0" parTransId="{797E1E5E-3E07-46CA-A2A9-EAEDD43039D7}" sibTransId="{1B9674AD-1635-4DB1-A93B-560AF0750489}"/>
    <dgm:cxn modelId="{21B84FC5-908A-4BF8-9718-BB7964D32DC9}" srcId="{BBEAB38E-D81A-49EB-A9D4-1382786A06A9}" destId="{467E6478-1657-4931-9E7F-C42767D3CD02}" srcOrd="6" destOrd="0" parTransId="{7FF23F88-E2C5-4AAC-9FED-5BF5F6DA297B}" sibTransId="{D2D3BD37-AD1D-46FE-9F5B-3644E761ECFE}"/>
    <dgm:cxn modelId="{76C9FBC5-4CC3-4319-B20B-082CBBB6568F}" srcId="{BBEAB38E-D81A-49EB-A9D4-1382786A06A9}" destId="{D03EE8CF-0100-4B25-978A-AC46A6F1BC8F}" srcOrd="2" destOrd="0" parTransId="{53813DA9-DD8C-41E7-8955-C21AE66F6975}" sibTransId="{928523C0-0741-4D56-A03C-ADB394D7FEA6}"/>
    <dgm:cxn modelId="{9DA35EC8-AA50-4EF4-AF9C-A6F58019FAB9}" srcId="{BBEAB38E-D81A-49EB-A9D4-1382786A06A9}" destId="{DCD4E74C-63C3-4195-B16C-62D7FA165E68}" srcOrd="0" destOrd="0" parTransId="{A4B380CF-9E97-4B2B-9091-232F36B1D23E}" sibTransId="{5F2568C7-71DF-440D-BB79-86C0DA79F379}"/>
    <dgm:cxn modelId="{6A88CFCA-3FE6-4782-BDDB-7822F6AECB74}" srcId="{BBEAB38E-D81A-49EB-A9D4-1382786A06A9}" destId="{BE5D69E5-ABBE-4259-9FC5-C3857DA8FB2C}" srcOrd="1" destOrd="0" parTransId="{73C06DF2-E8A6-45DE-86EC-6DED194A8BD9}" sibTransId="{0D945F97-C2E1-4B90-BF25-E96FDE2B8675}"/>
    <dgm:cxn modelId="{892826EC-12B6-4B39-A169-012098D34952}" type="presOf" srcId="{D03EE8CF-0100-4B25-978A-AC46A6F1BC8F}" destId="{AA05B770-BD81-4700-9F28-69B72170C842}" srcOrd="0" destOrd="0" presId="urn:microsoft.com/office/officeart/2005/8/layout/default"/>
    <dgm:cxn modelId="{DB7F0BFD-6BF0-4893-98BD-1435B03828EA}" srcId="{BBEAB38E-D81A-49EB-A9D4-1382786A06A9}" destId="{77AA623C-671B-44FA-81B0-C49E685FAAE3}" srcOrd="7" destOrd="0" parTransId="{8A2DC76C-140A-4BB9-92D4-F2CE38F1C47A}" sibTransId="{AC699F37-6B89-4132-9965-4E2DF7D828B0}"/>
    <dgm:cxn modelId="{DE3EE62E-170C-4FFC-BF10-B030A79162DA}" type="presParOf" srcId="{A5B0B76F-8FF0-408A-B302-44065FAA6A9F}" destId="{2DA348E1-DB6E-4922-9618-B2EB4C2D0786}" srcOrd="0" destOrd="0" presId="urn:microsoft.com/office/officeart/2005/8/layout/default"/>
    <dgm:cxn modelId="{A75B3916-77B5-4A1C-9836-DD2AE48679A9}" type="presParOf" srcId="{A5B0B76F-8FF0-408A-B302-44065FAA6A9F}" destId="{2FDDE888-7D0F-4E84-A52A-F8F7277B6733}" srcOrd="1" destOrd="0" presId="urn:microsoft.com/office/officeart/2005/8/layout/default"/>
    <dgm:cxn modelId="{11DD411D-E65A-4955-815F-A89B1A8DDAB0}" type="presParOf" srcId="{A5B0B76F-8FF0-408A-B302-44065FAA6A9F}" destId="{5DED4F58-990B-4ACF-B34D-CD0127EE13E6}" srcOrd="2" destOrd="0" presId="urn:microsoft.com/office/officeart/2005/8/layout/default"/>
    <dgm:cxn modelId="{491E7592-CFD1-4925-AE53-3E5714ED7F92}" type="presParOf" srcId="{A5B0B76F-8FF0-408A-B302-44065FAA6A9F}" destId="{F09FC433-BF1F-4CCC-B55C-5667BD2C17CD}" srcOrd="3" destOrd="0" presId="urn:microsoft.com/office/officeart/2005/8/layout/default"/>
    <dgm:cxn modelId="{9B4DC761-D126-4AAB-8FF0-573C141B601A}" type="presParOf" srcId="{A5B0B76F-8FF0-408A-B302-44065FAA6A9F}" destId="{AA05B770-BD81-4700-9F28-69B72170C842}" srcOrd="4" destOrd="0" presId="urn:microsoft.com/office/officeart/2005/8/layout/default"/>
    <dgm:cxn modelId="{5620B58C-D31E-4DE1-8CC2-9D59C25EF305}" type="presParOf" srcId="{A5B0B76F-8FF0-408A-B302-44065FAA6A9F}" destId="{81BD2EDF-F472-4196-8AA5-49E9770C3ABC}" srcOrd="5" destOrd="0" presId="urn:microsoft.com/office/officeart/2005/8/layout/default"/>
    <dgm:cxn modelId="{1C720B3A-AC12-4537-8F46-E2A4AC144FA6}" type="presParOf" srcId="{A5B0B76F-8FF0-408A-B302-44065FAA6A9F}" destId="{88ABF858-8595-4C9F-99FB-A15CA4137745}" srcOrd="6" destOrd="0" presId="urn:microsoft.com/office/officeart/2005/8/layout/default"/>
    <dgm:cxn modelId="{70991DEA-60BA-4B84-9171-FAF6772CEF52}" type="presParOf" srcId="{A5B0B76F-8FF0-408A-B302-44065FAA6A9F}" destId="{EF8CB9AD-ABE8-430E-A4A0-F753E3BE1DB7}" srcOrd="7" destOrd="0" presId="urn:microsoft.com/office/officeart/2005/8/layout/default"/>
    <dgm:cxn modelId="{61E4069E-18AF-44E9-A99B-7B786E7E91EB}" type="presParOf" srcId="{A5B0B76F-8FF0-408A-B302-44065FAA6A9F}" destId="{D0269EE3-1D67-42F9-8845-106B89DD4CDA}" srcOrd="8" destOrd="0" presId="urn:microsoft.com/office/officeart/2005/8/layout/default"/>
    <dgm:cxn modelId="{E72F3AF9-F28B-4DE2-93FA-93128CE33E6C}" type="presParOf" srcId="{A5B0B76F-8FF0-408A-B302-44065FAA6A9F}" destId="{D99D150B-AEF8-4916-BA30-87916F452809}" srcOrd="9" destOrd="0" presId="urn:microsoft.com/office/officeart/2005/8/layout/default"/>
    <dgm:cxn modelId="{6D33BBA7-44A2-4359-9C77-CD5BDA820829}" type="presParOf" srcId="{A5B0B76F-8FF0-408A-B302-44065FAA6A9F}" destId="{D09A596D-3D4C-429F-9C24-8BEE11277918}" srcOrd="10" destOrd="0" presId="urn:microsoft.com/office/officeart/2005/8/layout/default"/>
    <dgm:cxn modelId="{1CC0014B-148C-4B60-8314-B3824B3E366B}" type="presParOf" srcId="{A5B0B76F-8FF0-408A-B302-44065FAA6A9F}" destId="{716F9ED4-9FA7-4C0C-BC9A-40C55693D0F8}" srcOrd="11" destOrd="0" presId="urn:microsoft.com/office/officeart/2005/8/layout/default"/>
    <dgm:cxn modelId="{15350021-7A36-4691-8AB2-BE537BCDC9CF}" type="presParOf" srcId="{A5B0B76F-8FF0-408A-B302-44065FAA6A9F}" destId="{E9624DA3-03FC-47EA-BE85-8BCA61F83156}" srcOrd="12" destOrd="0" presId="urn:microsoft.com/office/officeart/2005/8/layout/default"/>
    <dgm:cxn modelId="{3D4ABF6C-A965-4C36-ADAD-FAE21D73E616}" type="presParOf" srcId="{A5B0B76F-8FF0-408A-B302-44065FAA6A9F}" destId="{E256B6EE-1541-468E-8676-AC7DDD3149D9}" srcOrd="13" destOrd="0" presId="urn:microsoft.com/office/officeart/2005/8/layout/default"/>
    <dgm:cxn modelId="{58FB79FA-618E-472A-AE50-091E12E9CAE5}" type="presParOf" srcId="{A5B0B76F-8FF0-408A-B302-44065FAA6A9F}" destId="{FE0902FD-FCDF-4933-B388-5019BB682366}" srcOrd="1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0269AF1-E30C-4B28-BDC9-5DD668F52F6D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3E6C1A27-F6F9-4531-AC94-4601FECC59BA}">
      <dgm:prSet/>
      <dgm:spPr/>
      <dgm:t>
        <a:bodyPr/>
        <a:lstStyle/>
        <a:p>
          <a:r>
            <a:rPr lang="en-US"/>
            <a:t>Rotations</a:t>
          </a:r>
        </a:p>
      </dgm:t>
    </dgm:pt>
    <dgm:pt modelId="{53F77DFA-9909-4CCA-AB44-945B6EC8E37E}" type="parTrans" cxnId="{D3B403C1-5D9C-4D0F-B88B-7B258D3E69C1}">
      <dgm:prSet/>
      <dgm:spPr/>
      <dgm:t>
        <a:bodyPr/>
        <a:lstStyle/>
        <a:p>
          <a:endParaRPr lang="en-US"/>
        </a:p>
      </dgm:t>
    </dgm:pt>
    <dgm:pt modelId="{359E3CC1-26D4-44A8-9FE0-92009FB08B96}" type="sibTrans" cxnId="{D3B403C1-5D9C-4D0F-B88B-7B258D3E69C1}">
      <dgm:prSet/>
      <dgm:spPr/>
      <dgm:t>
        <a:bodyPr/>
        <a:lstStyle/>
        <a:p>
          <a:endParaRPr lang="en-US"/>
        </a:p>
      </dgm:t>
    </dgm:pt>
    <dgm:pt modelId="{31F0409B-936E-4332-A752-9AA7ABA3FBBC}">
      <dgm:prSet/>
      <dgm:spPr/>
      <dgm:t>
        <a:bodyPr/>
        <a:lstStyle/>
        <a:p>
          <a:r>
            <a:rPr lang="en-US"/>
            <a:t>Rotation along X axis</a:t>
          </a:r>
        </a:p>
      </dgm:t>
    </dgm:pt>
    <dgm:pt modelId="{ADC47922-8B00-41B4-82D0-A8C66C740A21}" type="parTrans" cxnId="{BC13915D-5F39-4E8A-B7D0-23D7769F8B27}">
      <dgm:prSet/>
      <dgm:spPr/>
      <dgm:t>
        <a:bodyPr/>
        <a:lstStyle/>
        <a:p>
          <a:endParaRPr lang="en-US"/>
        </a:p>
      </dgm:t>
    </dgm:pt>
    <dgm:pt modelId="{2AF1B615-D75B-4CDF-B614-17FC5BA3045F}" type="sibTrans" cxnId="{BC13915D-5F39-4E8A-B7D0-23D7769F8B27}">
      <dgm:prSet/>
      <dgm:spPr/>
      <dgm:t>
        <a:bodyPr/>
        <a:lstStyle/>
        <a:p>
          <a:endParaRPr lang="en-US"/>
        </a:p>
      </dgm:t>
    </dgm:pt>
    <dgm:pt modelId="{8CBFBC1D-B860-4BEE-9073-D96A0399843D}">
      <dgm:prSet/>
      <dgm:spPr/>
      <dgm:t>
        <a:bodyPr/>
        <a:lstStyle/>
        <a:p>
          <a:r>
            <a:rPr lang="en-US"/>
            <a:t>Rotation along Y axis</a:t>
          </a:r>
        </a:p>
      </dgm:t>
    </dgm:pt>
    <dgm:pt modelId="{172796CE-63C2-4990-BF06-DFAEBB09452B}" type="parTrans" cxnId="{4AEC249D-0754-4557-A11C-848D434C4AA4}">
      <dgm:prSet/>
      <dgm:spPr/>
      <dgm:t>
        <a:bodyPr/>
        <a:lstStyle/>
        <a:p>
          <a:endParaRPr lang="en-US"/>
        </a:p>
      </dgm:t>
    </dgm:pt>
    <dgm:pt modelId="{D4BD177C-7BEF-4D59-986D-B35C17A8708C}" type="sibTrans" cxnId="{4AEC249D-0754-4557-A11C-848D434C4AA4}">
      <dgm:prSet/>
      <dgm:spPr/>
      <dgm:t>
        <a:bodyPr/>
        <a:lstStyle/>
        <a:p>
          <a:endParaRPr lang="en-US"/>
        </a:p>
      </dgm:t>
    </dgm:pt>
    <dgm:pt modelId="{374E123E-882B-44DB-AA67-63D0B7AC87D5}">
      <dgm:prSet/>
      <dgm:spPr/>
      <dgm:t>
        <a:bodyPr/>
        <a:lstStyle/>
        <a:p>
          <a:r>
            <a:rPr lang="en-US"/>
            <a:t>Rotation along Z axis</a:t>
          </a:r>
        </a:p>
      </dgm:t>
    </dgm:pt>
    <dgm:pt modelId="{10052A65-CC4C-414C-8C2B-4DF38EAE1D50}" type="parTrans" cxnId="{19C59D52-308B-4B73-8C2B-194880D40609}">
      <dgm:prSet/>
      <dgm:spPr/>
      <dgm:t>
        <a:bodyPr/>
        <a:lstStyle/>
        <a:p>
          <a:endParaRPr lang="en-US"/>
        </a:p>
      </dgm:t>
    </dgm:pt>
    <dgm:pt modelId="{2DF09BF7-10C1-422F-8361-F7D068968CB1}" type="sibTrans" cxnId="{19C59D52-308B-4B73-8C2B-194880D40609}">
      <dgm:prSet/>
      <dgm:spPr/>
      <dgm:t>
        <a:bodyPr/>
        <a:lstStyle/>
        <a:p>
          <a:endParaRPr lang="en-US"/>
        </a:p>
      </dgm:t>
    </dgm:pt>
    <dgm:pt modelId="{CA7EAABE-8BD5-4193-B995-F8160FBCBF0B}">
      <dgm:prSet/>
      <dgm:spPr/>
      <dgm:t>
        <a:bodyPr/>
        <a:lstStyle/>
        <a:p>
          <a:r>
            <a:rPr lang="en-US"/>
            <a:t>Translations</a:t>
          </a:r>
        </a:p>
      </dgm:t>
    </dgm:pt>
    <dgm:pt modelId="{A0452044-EBDC-4BAA-89FC-CE4D8FEC9AD9}" type="parTrans" cxnId="{963095E2-ED6B-4147-AC40-F5211A81D89C}">
      <dgm:prSet/>
      <dgm:spPr/>
      <dgm:t>
        <a:bodyPr/>
        <a:lstStyle/>
        <a:p>
          <a:endParaRPr lang="en-US"/>
        </a:p>
      </dgm:t>
    </dgm:pt>
    <dgm:pt modelId="{5DC35DA1-723F-497E-9D16-D949BEC170BA}" type="sibTrans" cxnId="{963095E2-ED6B-4147-AC40-F5211A81D89C}">
      <dgm:prSet/>
      <dgm:spPr/>
      <dgm:t>
        <a:bodyPr/>
        <a:lstStyle/>
        <a:p>
          <a:endParaRPr lang="en-US"/>
        </a:p>
      </dgm:t>
    </dgm:pt>
    <dgm:pt modelId="{4D08B958-BDB5-4A4C-BADD-B48B877D2ACD}">
      <dgm:prSet/>
      <dgm:spPr/>
      <dgm:t>
        <a:bodyPr/>
        <a:lstStyle/>
        <a:p>
          <a:r>
            <a:rPr lang="en-US"/>
            <a:t>Translation along X axis</a:t>
          </a:r>
        </a:p>
      </dgm:t>
    </dgm:pt>
    <dgm:pt modelId="{BC95003A-7CC9-4D6C-8BC6-3DC7B4555789}" type="parTrans" cxnId="{8DCF5953-01F9-452F-9F62-E72E9035AC86}">
      <dgm:prSet/>
      <dgm:spPr/>
      <dgm:t>
        <a:bodyPr/>
        <a:lstStyle/>
        <a:p>
          <a:endParaRPr lang="en-US"/>
        </a:p>
      </dgm:t>
    </dgm:pt>
    <dgm:pt modelId="{FD121535-532F-4B9B-80A4-AE74F39E18B6}" type="sibTrans" cxnId="{8DCF5953-01F9-452F-9F62-E72E9035AC86}">
      <dgm:prSet/>
      <dgm:spPr/>
      <dgm:t>
        <a:bodyPr/>
        <a:lstStyle/>
        <a:p>
          <a:endParaRPr lang="en-US"/>
        </a:p>
      </dgm:t>
    </dgm:pt>
    <dgm:pt modelId="{AF670506-C8CD-475E-956B-B05757434228}">
      <dgm:prSet/>
      <dgm:spPr/>
      <dgm:t>
        <a:bodyPr/>
        <a:lstStyle/>
        <a:p>
          <a:r>
            <a:rPr lang="en-US"/>
            <a:t>Translation along Y axis</a:t>
          </a:r>
        </a:p>
      </dgm:t>
    </dgm:pt>
    <dgm:pt modelId="{B227C676-7B76-4DC4-B6C6-0A2045555412}" type="parTrans" cxnId="{7C50EB1A-1E7D-4B8A-8B44-E9A3127AF128}">
      <dgm:prSet/>
      <dgm:spPr/>
      <dgm:t>
        <a:bodyPr/>
        <a:lstStyle/>
        <a:p>
          <a:endParaRPr lang="en-US"/>
        </a:p>
      </dgm:t>
    </dgm:pt>
    <dgm:pt modelId="{7E99D37B-D4C0-4114-9FD0-9374BBF8CE10}" type="sibTrans" cxnId="{7C50EB1A-1E7D-4B8A-8B44-E9A3127AF128}">
      <dgm:prSet/>
      <dgm:spPr/>
      <dgm:t>
        <a:bodyPr/>
        <a:lstStyle/>
        <a:p>
          <a:endParaRPr lang="en-US"/>
        </a:p>
      </dgm:t>
    </dgm:pt>
    <dgm:pt modelId="{938F89CC-E7EF-4119-8260-A9B4063FE8B3}">
      <dgm:prSet/>
      <dgm:spPr/>
      <dgm:t>
        <a:bodyPr/>
        <a:lstStyle/>
        <a:p>
          <a:r>
            <a:rPr lang="en-US"/>
            <a:t>Translation along Z axis</a:t>
          </a:r>
        </a:p>
      </dgm:t>
    </dgm:pt>
    <dgm:pt modelId="{FC0181E5-DB3F-4507-9E6E-C8D4C4E2F197}" type="parTrans" cxnId="{2E11F5D2-7CAF-4828-B98C-52BCF4E45B7C}">
      <dgm:prSet/>
      <dgm:spPr/>
      <dgm:t>
        <a:bodyPr/>
        <a:lstStyle/>
        <a:p>
          <a:endParaRPr lang="en-US"/>
        </a:p>
      </dgm:t>
    </dgm:pt>
    <dgm:pt modelId="{2C90D63D-BCC1-4C11-A057-FABA9F12DA84}" type="sibTrans" cxnId="{2E11F5D2-7CAF-4828-B98C-52BCF4E45B7C}">
      <dgm:prSet/>
      <dgm:spPr/>
      <dgm:t>
        <a:bodyPr/>
        <a:lstStyle/>
        <a:p>
          <a:endParaRPr lang="en-US"/>
        </a:p>
      </dgm:t>
    </dgm:pt>
    <dgm:pt modelId="{D6AC1F11-CE40-447E-AA4D-74278091569A}" type="pres">
      <dgm:prSet presAssocID="{00269AF1-E30C-4B28-BDC9-5DD668F52F6D}" presName="diagram" presStyleCnt="0">
        <dgm:presLayoutVars>
          <dgm:dir/>
          <dgm:resizeHandles val="exact"/>
        </dgm:presLayoutVars>
      </dgm:prSet>
      <dgm:spPr/>
    </dgm:pt>
    <dgm:pt modelId="{01FD25FE-77B9-4166-B5CD-FCCD224E9CD9}" type="pres">
      <dgm:prSet presAssocID="{3E6C1A27-F6F9-4531-AC94-4601FECC59BA}" presName="node" presStyleLbl="node1" presStyleIdx="0" presStyleCnt="2">
        <dgm:presLayoutVars>
          <dgm:bulletEnabled val="1"/>
        </dgm:presLayoutVars>
      </dgm:prSet>
      <dgm:spPr/>
    </dgm:pt>
    <dgm:pt modelId="{9AAB59AF-D736-4122-9E9B-C197AA6D6048}" type="pres">
      <dgm:prSet presAssocID="{359E3CC1-26D4-44A8-9FE0-92009FB08B96}" presName="sibTrans" presStyleCnt="0"/>
      <dgm:spPr/>
    </dgm:pt>
    <dgm:pt modelId="{0396BE77-129F-4722-9303-9262F399E83D}" type="pres">
      <dgm:prSet presAssocID="{CA7EAABE-8BD5-4193-B995-F8160FBCBF0B}" presName="node" presStyleLbl="node1" presStyleIdx="1" presStyleCnt="2">
        <dgm:presLayoutVars>
          <dgm:bulletEnabled val="1"/>
        </dgm:presLayoutVars>
      </dgm:prSet>
      <dgm:spPr/>
    </dgm:pt>
  </dgm:ptLst>
  <dgm:cxnLst>
    <dgm:cxn modelId="{7C50EB1A-1E7D-4B8A-8B44-E9A3127AF128}" srcId="{CA7EAABE-8BD5-4193-B995-F8160FBCBF0B}" destId="{AF670506-C8CD-475E-956B-B05757434228}" srcOrd="1" destOrd="0" parTransId="{B227C676-7B76-4DC4-B6C6-0A2045555412}" sibTransId="{7E99D37B-D4C0-4114-9FD0-9374BBF8CE10}"/>
    <dgm:cxn modelId="{BC13915D-5F39-4E8A-B7D0-23D7769F8B27}" srcId="{3E6C1A27-F6F9-4531-AC94-4601FECC59BA}" destId="{31F0409B-936E-4332-A752-9AA7ABA3FBBC}" srcOrd="0" destOrd="0" parTransId="{ADC47922-8B00-41B4-82D0-A8C66C740A21}" sibTransId="{2AF1B615-D75B-4CDF-B614-17FC5BA3045F}"/>
    <dgm:cxn modelId="{73E45346-A83F-4B67-A052-5724BD6D7B7E}" type="presOf" srcId="{938F89CC-E7EF-4119-8260-A9B4063FE8B3}" destId="{0396BE77-129F-4722-9303-9262F399E83D}" srcOrd="0" destOrd="3" presId="urn:microsoft.com/office/officeart/2005/8/layout/default"/>
    <dgm:cxn modelId="{56CA7047-178F-4A49-8518-404BEB090BD4}" type="presOf" srcId="{AF670506-C8CD-475E-956B-B05757434228}" destId="{0396BE77-129F-4722-9303-9262F399E83D}" srcOrd="0" destOrd="2" presId="urn:microsoft.com/office/officeart/2005/8/layout/default"/>
    <dgm:cxn modelId="{D2BC0C6D-FA6C-4AB1-B3F5-2D590F9A13C4}" type="presOf" srcId="{8CBFBC1D-B860-4BEE-9073-D96A0399843D}" destId="{01FD25FE-77B9-4166-B5CD-FCCD224E9CD9}" srcOrd="0" destOrd="2" presId="urn:microsoft.com/office/officeart/2005/8/layout/default"/>
    <dgm:cxn modelId="{19C59D52-308B-4B73-8C2B-194880D40609}" srcId="{3E6C1A27-F6F9-4531-AC94-4601FECC59BA}" destId="{374E123E-882B-44DB-AA67-63D0B7AC87D5}" srcOrd="2" destOrd="0" parTransId="{10052A65-CC4C-414C-8C2B-4DF38EAE1D50}" sibTransId="{2DF09BF7-10C1-422F-8361-F7D068968CB1}"/>
    <dgm:cxn modelId="{8DCF5953-01F9-452F-9F62-E72E9035AC86}" srcId="{CA7EAABE-8BD5-4193-B995-F8160FBCBF0B}" destId="{4D08B958-BDB5-4A4C-BADD-B48B877D2ACD}" srcOrd="0" destOrd="0" parTransId="{BC95003A-7CC9-4D6C-8BC6-3DC7B4555789}" sibTransId="{FD121535-532F-4B9B-80A4-AE74F39E18B6}"/>
    <dgm:cxn modelId="{FC810175-202A-46A5-A39A-423B76218180}" type="presOf" srcId="{00269AF1-E30C-4B28-BDC9-5DD668F52F6D}" destId="{D6AC1F11-CE40-447E-AA4D-74278091569A}" srcOrd="0" destOrd="0" presId="urn:microsoft.com/office/officeart/2005/8/layout/default"/>
    <dgm:cxn modelId="{B900F289-FDC6-4E19-9894-2D5A46D16ABE}" type="presOf" srcId="{4D08B958-BDB5-4A4C-BADD-B48B877D2ACD}" destId="{0396BE77-129F-4722-9303-9262F399E83D}" srcOrd="0" destOrd="1" presId="urn:microsoft.com/office/officeart/2005/8/layout/default"/>
    <dgm:cxn modelId="{1993B48C-20F1-4141-A23D-BDB38539F20B}" type="presOf" srcId="{374E123E-882B-44DB-AA67-63D0B7AC87D5}" destId="{01FD25FE-77B9-4166-B5CD-FCCD224E9CD9}" srcOrd="0" destOrd="3" presId="urn:microsoft.com/office/officeart/2005/8/layout/default"/>
    <dgm:cxn modelId="{631A2D9A-F58E-4A72-A914-665568ECA064}" type="presOf" srcId="{31F0409B-936E-4332-A752-9AA7ABA3FBBC}" destId="{01FD25FE-77B9-4166-B5CD-FCCD224E9CD9}" srcOrd="0" destOrd="1" presId="urn:microsoft.com/office/officeart/2005/8/layout/default"/>
    <dgm:cxn modelId="{4AEC249D-0754-4557-A11C-848D434C4AA4}" srcId="{3E6C1A27-F6F9-4531-AC94-4601FECC59BA}" destId="{8CBFBC1D-B860-4BEE-9073-D96A0399843D}" srcOrd="1" destOrd="0" parTransId="{172796CE-63C2-4990-BF06-DFAEBB09452B}" sibTransId="{D4BD177C-7BEF-4D59-986D-B35C17A8708C}"/>
    <dgm:cxn modelId="{D3B403C1-5D9C-4D0F-B88B-7B258D3E69C1}" srcId="{00269AF1-E30C-4B28-BDC9-5DD668F52F6D}" destId="{3E6C1A27-F6F9-4531-AC94-4601FECC59BA}" srcOrd="0" destOrd="0" parTransId="{53F77DFA-9909-4CCA-AB44-945B6EC8E37E}" sibTransId="{359E3CC1-26D4-44A8-9FE0-92009FB08B96}"/>
    <dgm:cxn modelId="{5AF911CE-0690-4E28-B9A1-E4A7F9BC6CA9}" type="presOf" srcId="{3E6C1A27-F6F9-4531-AC94-4601FECC59BA}" destId="{01FD25FE-77B9-4166-B5CD-FCCD224E9CD9}" srcOrd="0" destOrd="0" presId="urn:microsoft.com/office/officeart/2005/8/layout/default"/>
    <dgm:cxn modelId="{2E11F5D2-7CAF-4828-B98C-52BCF4E45B7C}" srcId="{CA7EAABE-8BD5-4193-B995-F8160FBCBF0B}" destId="{938F89CC-E7EF-4119-8260-A9B4063FE8B3}" srcOrd="2" destOrd="0" parTransId="{FC0181E5-DB3F-4507-9E6E-C8D4C4E2F197}" sibTransId="{2C90D63D-BCC1-4C11-A057-FABA9F12DA84}"/>
    <dgm:cxn modelId="{963095E2-ED6B-4147-AC40-F5211A81D89C}" srcId="{00269AF1-E30C-4B28-BDC9-5DD668F52F6D}" destId="{CA7EAABE-8BD5-4193-B995-F8160FBCBF0B}" srcOrd="1" destOrd="0" parTransId="{A0452044-EBDC-4BAA-89FC-CE4D8FEC9AD9}" sibTransId="{5DC35DA1-723F-497E-9D16-D949BEC170BA}"/>
    <dgm:cxn modelId="{0867A4F2-67B8-4E9D-8873-352895A2B994}" type="presOf" srcId="{CA7EAABE-8BD5-4193-B995-F8160FBCBF0B}" destId="{0396BE77-129F-4722-9303-9262F399E83D}" srcOrd="0" destOrd="0" presId="urn:microsoft.com/office/officeart/2005/8/layout/default"/>
    <dgm:cxn modelId="{2ED72AD3-3BAA-43BA-B4CF-4D0B575BC620}" type="presParOf" srcId="{D6AC1F11-CE40-447E-AA4D-74278091569A}" destId="{01FD25FE-77B9-4166-B5CD-FCCD224E9CD9}" srcOrd="0" destOrd="0" presId="urn:microsoft.com/office/officeart/2005/8/layout/default"/>
    <dgm:cxn modelId="{E33C3CC0-0D6B-4060-977E-AD85752537A8}" type="presParOf" srcId="{D6AC1F11-CE40-447E-AA4D-74278091569A}" destId="{9AAB59AF-D736-4122-9E9B-C197AA6D6048}" srcOrd="1" destOrd="0" presId="urn:microsoft.com/office/officeart/2005/8/layout/default"/>
    <dgm:cxn modelId="{AB19362B-75B6-4724-99A5-98273712D804}" type="presParOf" srcId="{D6AC1F11-CE40-447E-AA4D-74278091569A}" destId="{0396BE77-129F-4722-9303-9262F399E83D}" srcOrd="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2D011B-582C-496A-89D5-BA3D7DC78092}">
      <dsp:nvSpPr>
        <dsp:cNvPr id="0" name=""/>
        <dsp:cNvSpPr/>
      </dsp:nvSpPr>
      <dsp:spPr>
        <a:xfrm>
          <a:off x="618245" y="0"/>
          <a:ext cx="7006787" cy="4180788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B1D7283-E07D-48DA-86EE-40C1E56B10B5}">
      <dsp:nvSpPr>
        <dsp:cNvPr id="0" name=""/>
        <dsp:cNvSpPr/>
      </dsp:nvSpPr>
      <dsp:spPr>
        <a:xfrm>
          <a:off x="4125" y="1254236"/>
          <a:ext cx="1984344" cy="167231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Write all the programs</a:t>
          </a:r>
          <a:endParaRPr lang="en-IN" sz="1800" kern="1200"/>
        </a:p>
      </dsp:txBody>
      <dsp:txXfrm>
        <a:off x="85761" y="1335872"/>
        <a:ext cx="1821072" cy="1509043"/>
      </dsp:txXfrm>
    </dsp:sp>
    <dsp:sp modelId="{A058B527-7A59-42A1-ABF9-49609B44ABB6}">
      <dsp:nvSpPr>
        <dsp:cNvPr id="0" name=""/>
        <dsp:cNvSpPr/>
      </dsp:nvSpPr>
      <dsp:spPr>
        <a:xfrm>
          <a:off x="2087687" y="1194200"/>
          <a:ext cx="1984344" cy="167231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Define a way of communicating between them</a:t>
          </a:r>
          <a:endParaRPr lang="en-IN" sz="1800" kern="1200"/>
        </a:p>
      </dsp:txBody>
      <dsp:txXfrm>
        <a:off x="2169323" y="1275836"/>
        <a:ext cx="1821072" cy="1509043"/>
      </dsp:txXfrm>
    </dsp:sp>
    <dsp:sp modelId="{7BB4AD12-78AE-44E0-948E-BF5A7C4F91F3}">
      <dsp:nvSpPr>
        <dsp:cNvPr id="0" name=""/>
        <dsp:cNvSpPr/>
      </dsp:nvSpPr>
      <dsp:spPr>
        <a:xfrm>
          <a:off x="4171248" y="1254236"/>
          <a:ext cx="1984344" cy="167231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Write 3D simulation softwares</a:t>
          </a:r>
          <a:endParaRPr lang="en-IN" sz="1800" kern="1200"/>
        </a:p>
      </dsp:txBody>
      <dsp:txXfrm>
        <a:off x="4252884" y="1335872"/>
        <a:ext cx="1821072" cy="1509043"/>
      </dsp:txXfrm>
    </dsp:sp>
    <dsp:sp modelId="{9998617A-073E-425E-918C-9F1B6B4661D7}">
      <dsp:nvSpPr>
        <dsp:cNvPr id="0" name=""/>
        <dsp:cNvSpPr/>
      </dsp:nvSpPr>
      <dsp:spPr>
        <a:xfrm>
          <a:off x="6254809" y="1254236"/>
          <a:ext cx="1984344" cy="167231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Implement all the robots</a:t>
          </a:r>
          <a:endParaRPr lang="en-IN" sz="1800" kern="1200"/>
        </a:p>
      </dsp:txBody>
      <dsp:txXfrm>
        <a:off x="6336445" y="1335872"/>
        <a:ext cx="1821072" cy="150904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A348E1-DB6E-4922-9618-B2EB4C2D0786}">
      <dsp:nvSpPr>
        <dsp:cNvPr id="0" name=""/>
        <dsp:cNvSpPr/>
      </dsp:nvSpPr>
      <dsp:spPr>
        <a:xfrm>
          <a:off x="3080" y="590125"/>
          <a:ext cx="2444055" cy="146643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Degrees of Freedom</a:t>
          </a:r>
        </a:p>
      </dsp:txBody>
      <dsp:txXfrm>
        <a:off x="3080" y="590125"/>
        <a:ext cx="2444055" cy="1466433"/>
      </dsp:txXfrm>
    </dsp:sp>
    <dsp:sp modelId="{5DED4F58-990B-4ACF-B34D-CD0127EE13E6}">
      <dsp:nvSpPr>
        <dsp:cNvPr id="0" name=""/>
        <dsp:cNvSpPr/>
      </dsp:nvSpPr>
      <dsp:spPr>
        <a:xfrm>
          <a:off x="2691541" y="590125"/>
          <a:ext cx="2444055" cy="1466433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End effector</a:t>
          </a:r>
        </a:p>
      </dsp:txBody>
      <dsp:txXfrm>
        <a:off x="2691541" y="590125"/>
        <a:ext cx="2444055" cy="1466433"/>
      </dsp:txXfrm>
    </dsp:sp>
    <dsp:sp modelId="{AA05B770-BD81-4700-9F28-69B72170C842}">
      <dsp:nvSpPr>
        <dsp:cNvPr id="0" name=""/>
        <dsp:cNvSpPr/>
      </dsp:nvSpPr>
      <dsp:spPr>
        <a:xfrm>
          <a:off x="5380002" y="590125"/>
          <a:ext cx="2444055" cy="1466433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Payload</a:t>
          </a:r>
        </a:p>
      </dsp:txBody>
      <dsp:txXfrm>
        <a:off x="5380002" y="590125"/>
        <a:ext cx="2444055" cy="1466433"/>
      </dsp:txXfrm>
    </dsp:sp>
    <dsp:sp modelId="{88ABF858-8595-4C9F-99FB-A15CA4137745}">
      <dsp:nvSpPr>
        <dsp:cNvPr id="0" name=""/>
        <dsp:cNvSpPr/>
      </dsp:nvSpPr>
      <dsp:spPr>
        <a:xfrm>
          <a:off x="8068463" y="590125"/>
          <a:ext cx="2444055" cy="1466433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Actuator</a:t>
          </a:r>
        </a:p>
      </dsp:txBody>
      <dsp:txXfrm>
        <a:off x="8068463" y="590125"/>
        <a:ext cx="2444055" cy="1466433"/>
      </dsp:txXfrm>
    </dsp:sp>
    <dsp:sp modelId="{D0269EE3-1D67-42F9-8845-106B89DD4CDA}">
      <dsp:nvSpPr>
        <dsp:cNvPr id="0" name=""/>
        <dsp:cNvSpPr/>
      </dsp:nvSpPr>
      <dsp:spPr>
        <a:xfrm>
          <a:off x="3080" y="2300964"/>
          <a:ext cx="2444055" cy="1466433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Joint</a:t>
          </a:r>
        </a:p>
      </dsp:txBody>
      <dsp:txXfrm>
        <a:off x="3080" y="2300964"/>
        <a:ext cx="2444055" cy="1466433"/>
      </dsp:txXfrm>
    </dsp:sp>
    <dsp:sp modelId="{D09A596D-3D4C-429F-9C24-8BEE11277918}">
      <dsp:nvSpPr>
        <dsp:cNvPr id="0" name=""/>
        <dsp:cNvSpPr/>
      </dsp:nvSpPr>
      <dsp:spPr>
        <a:xfrm>
          <a:off x="2691541" y="2300964"/>
          <a:ext cx="2444055" cy="146643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Link</a:t>
          </a:r>
        </a:p>
      </dsp:txBody>
      <dsp:txXfrm>
        <a:off x="2691541" y="2300964"/>
        <a:ext cx="2444055" cy="1466433"/>
      </dsp:txXfrm>
    </dsp:sp>
    <dsp:sp modelId="{E9624DA3-03FC-47EA-BE85-8BCA61F83156}">
      <dsp:nvSpPr>
        <dsp:cNvPr id="0" name=""/>
        <dsp:cNvSpPr/>
      </dsp:nvSpPr>
      <dsp:spPr>
        <a:xfrm>
          <a:off x="5380002" y="2300964"/>
          <a:ext cx="2444055" cy="1466433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Constraint</a:t>
          </a:r>
        </a:p>
      </dsp:txBody>
      <dsp:txXfrm>
        <a:off x="5380002" y="2300964"/>
        <a:ext cx="2444055" cy="1466433"/>
      </dsp:txXfrm>
    </dsp:sp>
    <dsp:sp modelId="{FE0902FD-FCDF-4933-B388-5019BB682366}">
      <dsp:nvSpPr>
        <dsp:cNvPr id="0" name=""/>
        <dsp:cNvSpPr/>
      </dsp:nvSpPr>
      <dsp:spPr>
        <a:xfrm>
          <a:off x="8068463" y="2300964"/>
          <a:ext cx="2444055" cy="1466433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Modeling</a:t>
          </a:r>
        </a:p>
      </dsp:txBody>
      <dsp:txXfrm>
        <a:off x="8068463" y="2300964"/>
        <a:ext cx="2444055" cy="146643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FD25FE-77B9-4166-B5CD-FCCD224E9CD9}">
      <dsp:nvSpPr>
        <dsp:cNvPr id="0" name=""/>
        <dsp:cNvSpPr/>
      </dsp:nvSpPr>
      <dsp:spPr>
        <a:xfrm>
          <a:off x="721365" y="1437"/>
          <a:ext cx="4925182" cy="295510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t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/>
            <a:t>Rotations</a:t>
          </a:r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200" kern="1200"/>
            <a:t>Rotation along X axis</a:t>
          </a:r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200" kern="1200"/>
            <a:t>Rotation along Y axis</a:t>
          </a:r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200" kern="1200"/>
            <a:t>Rotation along Z axis</a:t>
          </a:r>
        </a:p>
      </dsp:txBody>
      <dsp:txXfrm>
        <a:off x="721365" y="1437"/>
        <a:ext cx="4925182" cy="2955109"/>
      </dsp:txXfrm>
    </dsp:sp>
    <dsp:sp modelId="{0396BE77-129F-4722-9303-9262F399E83D}">
      <dsp:nvSpPr>
        <dsp:cNvPr id="0" name=""/>
        <dsp:cNvSpPr/>
      </dsp:nvSpPr>
      <dsp:spPr>
        <a:xfrm>
          <a:off x="721365" y="3449065"/>
          <a:ext cx="4925182" cy="2955109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t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/>
            <a:t>Translations</a:t>
          </a:r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200" kern="1200"/>
            <a:t>Translation along X axis</a:t>
          </a:r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200" kern="1200"/>
            <a:t>Translation along Y axis</a:t>
          </a:r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200" kern="1200"/>
            <a:t>Translation along Z axis</a:t>
          </a:r>
        </a:p>
      </dsp:txBody>
      <dsp:txXfrm>
        <a:off x="721365" y="3449065"/>
        <a:ext cx="4925182" cy="295510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3/6/2021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73035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3/6/2021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2267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3/6/2021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9472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3/6/2021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9426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3/6/2021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4889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3/6/2021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9456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3/6/2021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1855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3/6/2021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1929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3/6/2021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8744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3/6/2021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3149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3/6/2021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6373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3/6/2021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447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9" r:id="rId1"/>
    <p:sldLayoutId id="2147483830" r:id="rId2"/>
    <p:sldLayoutId id="2147483831" r:id="rId3"/>
    <p:sldLayoutId id="2147483832" r:id="rId4"/>
    <p:sldLayoutId id="2147483833" r:id="rId5"/>
    <p:sldLayoutId id="2147483834" r:id="rId6"/>
    <p:sldLayoutId id="2147483835" r:id="rId7"/>
    <p:sldLayoutId id="2147483836" r:id="rId8"/>
    <p:sldLayoutId id="2147483837" r:id="rId9"/>
    <p:sldLayoutId id="2147483838" r:id="rId10"/>
    <p:sldLayoutId id="214748383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gi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microsoft.com/office/2007/relationships/media" Target="../media/media3.mp4"/><Relationship Id="rId7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video" Target="../media/media4.mp4"/><Relationship Id="rId5" Type="http://schemas.microsoft.com/office/2007/relationships/media" Target="../media/media4.mp4"/><Relationship Id="rId10" Type="http://schemas.openxmlformats.org/officeDocument/2006/relationships/image" Target="../media/image29.png"/><Relationship Id="rId4" Type="http://schemas.openxmlformats.org/officeDocument/2006/relationships/video" Target="../media/media3.mp4"/><Relationship Id="rId9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hyperlink" Target="https://clementmihailescu.github.io/Pathfinding-Visualizer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gi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github/RussTedrake/manipulation/blob/master/intro.ipynb#scrollTo=4cTkwpJU8tGX" TargetMode="External"/><Relationship Id="rId2" Type="http://schemas.openxmlformats.org/officeDocument/2006/relationships/hyperlink" Target="https://colab.research.google.com/github/RussTedrake/manipulation/blob/master/intro.ipynb#scrollTo=C1sdq2R88C16" TargetMode="Externa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iki.ros.org/Distributions" TargetMode="External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4" name="Rectangle 83">
            <a:extLst>
              <a:ext uri="{FF2B5EF4-FFF2-40B4-BE49-F238E27FC236}">
                <a16:creationId xmlns:a16="http://schemas.microsoft.com/office/drawing/2014/main" id="{526E0BFB-CDF1-4990-8C11-AC849311E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" name="Picture 3" descr="Two cute robots">
            <a:extLst>
              <a:ext uri="{FF2B5EF4-FFF2-40B4-BE49-F238E27FC236}">
                <a16:creationId xmlns:a16="http://schemas.microsoft.com/office/drawing/2014/main" id="{14147606-21AC-4339-9B1C-BE941978BC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672" r="6228"/>
          <a:stretch/>
        </p:blipFill>
        <p:spPr>
          <a:xfrm>
            <a:off x="-2" y="10"/>
            <a:ext cx="8668512" cy="6857990"/>
          </a:xfrm>
          <a:prstGeom prst="rect">
            <a:avLst/>
          </a:prstGeom>
        </p:spPr>
      </p:pic>
      <p:sp>
        <p:nvSpPr>
          <p:cNvPr id="86" name="Rectangle 85">
            <a:extLst>
              <a:ext uri="{FF2B5EF4-FFF2-40B4-BE49-F238E27FC236}">
                <a16:creationId xmlns:a16="http://schemas.microsoft.com/office/drawing/2014/main" id="{6069A1F8-9BEB-4786-9694-FC48B2D75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788244" y="0"/>
            <a:ext cx="940375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0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5A6CB8-E7DE-4117-B2D6-284DD55EC5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48600" y="1122363"/>
            <a:ext cx="4023360" cy="3204134"/>
          </a:xfrm>
        </p:spPr>
        <p:txBody>
          <a:bodyPr anchor="b">
            <a:normAutofit/>
          </a:bodyPr>
          <a:lstStyle/>
          <a:p>
            <a:r>
              <a:rPr lang="en-US" sz="3700"/>
              <a:t>How robots move – Navigation, Motion planning and Manipulation</a:t>
            </a:r>
            <a:endParaRPr lang="en-IN" sz="3700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 descr="Qr code&#10;&#10;Description automatically generated with medium confidence">
            <a:extLst>
              <a:ext uri="{FF2B5EF4-FFF2-40B4-BE49-F238E27FC236}">
                <a16:creationId xmlns:a16="http://schemas.microsoft.com/office/drawing/2014/main" id="{B3477532-E353-4C38-8C8A-5C0D928EFA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6536" y="99118"/>
            <a:ext cx="924128" cy="924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7051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Puzzle">
            <a:extLst>
              <a:ext uri="{FF2B5EF4-FFF2-40B4-BE49-F238E27FC236}">
                <a16:creationId xmlns:a16="http://schemas.microsoft.com/office/drawing/2014/main" id="{FEF83C9C-AEC0-46C2-A2F6-8FF34ACABC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80" r="8346" b="-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8DBA08-E4EE-4CD8-B74C-D4AE20868C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Let’s get those things in order first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solidFill>
              <a:schemeClr val="tx2">
                <a:lumMod val="25000"/>
                <a:lumOff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06471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C9A9DA9-7DC8-488B-A882-123947B0F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7F6BDD4-E066-4008-8011-6CC31AEB4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43857" y="633619"/>
            <a:ext cx="6838569" cy="5495925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7A2CB4-59B8-4193-82D3-FDA9589ECF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9510" y="978619"/>
            <a:ext cx="5991244" cy="1106424"/>
          </a:xfrm>
        </p:spPr>
        <p:txBody>
          <a:bodyPr>
            <a:normAutofit/>
          </a:bodyPr>
          <a:lstStyle/>
          <a:p>
            <a:r>
              <a:rPr lang="en-US" sz="3200"/>
              <a:t>What you need to think about</a:t>
            </a:r>
            <a:endParaRPr lang="en-IN" sz="3200"/>
          </a:p>
        </p:txBody>
      </p:sp>
      <p:pic>
        <p:nvPicPr>
          <p:cNvPr id="7" name="Graphic 6" descr="Robot">
            <a:extLst>
              <a:ext uri="{FF2B5EF4-FFF2-40B4-BE49-F238E27FC236}">
                <a16:creationId xmlns:a16="http://schemas.microsoft.com/office/drawing/2014/main" id="{5ABB4988-1DCB-48F8-8834-5748C0DBB0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4528" y="1361884"/>
            <a:ext cx="4033647" cy="4033647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711A8FB-68FC-45FC-B01E-38F809E2D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79848" y="1171300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A865FE3-5FC9-4049-87CF-30019C46C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67859" y="2093976"/>
            <a:ext cx="5846683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732E32-90FF-400B-8D43-0C67F5793C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6861" y="2252870"/>
            <a:ext cx="5993892" cy="3560251"/>
          </a:xfrm>
        </p:spPr>
        <p:txBody>
          <a:bodyPr>
            <a:normAutofit/>
          </a:bodyPr>
          <a:lstStyle/>
          <a:p>
            <a:r>
              <a:rPr lang="en-US" sz="2000"/>
              <a:t>How do you describe where is a robot?</a:t>
            </a:r>
          </a:p>
          <a:p>
            <a:pPr lvl="1"/>
            <a:r>
              <a:rPr lang="en-US" sz="2000"/>
              <a:t>How do you represent a body in space?</a:t>
            </a:r>
          </a:p>
          <a:p>
            <a:pPr lvl="1"/>
            <a:r>
              <a:rPr lang="en-US" sz="2000"/>
              <a:t>How many parameters you’ll need to have to represent a robot?</a:t>
            </a:r>
          </a:p>
          <a:p>
            <a:r>
              <a:rPr lang="en-IN" sz="2000"/>
              <a:t>How does the robot know where it has to go?</a:t>
            </a:r>
          </a:p>
          <a:p>
            <a:r>
              <a:rPr lang="en-IN" sz="2000"/>
              <a:t>How does the robot plan its motion – the path it will take, the speed it will go ahead with, etc.</a:t>
            </a:r>
          </a:p>
          <a:p>
            <a:r>
              <a:rPr lang="en-IN" sz="2000"/>
              <a:t>How will the robot do what it is supposed to do?</a:t>
            </a:r>
          </a:p>
        </p:txBody>
      </p:sp>
    </p:spTree>
    <p:extLst>
      <p:ext uri="{BB962C8B-B14F-4D97-AF65-F5344CB8AC3E}">
        <p14:creationId xmlns:p14="http://schemas.microsoft.com/office/powerpoint/2010/main" val="39356985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3B021B3-DE93-4AB7-8A18-CF5F1CED8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BF2359-6BC7-4E79-8BB4-C60EF9A08C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56032"/>
            <a:ext cx="10506456" cy="1014984"/>
          </a:xfrm>
        </p:spPr>
        <p:txBody>
          <a:bodyPr anchor="b">
            <a:normAutofit fontScale="90000"/>
          </a:bodyPr>
          <a:lstStyle/>
          <a:p>
            <a:r>
              <a:rPr lang="en-US"/>
              <a:t>Words you’ll often hear - common robotics terminology</a:t>
            </a:r>
            <a:endParaRPr lang="en-IN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1634502"/>
            <a:ext cx="10451592" cy="9144"/>
          </a:xfrm>
          <a:prstGeom prst="rect">
            <a:avLst/>
          </a:prstGeom>
          <a:solidFill>
            <a:schemeClr val="tx1">
              <a:lumMod val="65000"/>
              <a:lumOff val="35000"/>
              <a:alpha val="30000"/>
            </a:schemeClr>
          </a:solidFill>
          <a:ln w="9525">
            <a:solidFill>
              <a:schemeClr val="tx1">
                <a:lumMod val="65000"/>
                <a:lumOff val="35000"/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1538176"/>
            <a:ext cx="1873457" cy="1098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8601B6C-840F-4D64-A92D-85F399AE4E7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22771882"/>
              </p:ext>
            </p:extLst>
          </p:nvPr>
        </p:nvGraphicFramePr>
        <p:xfrm>
          <a:off x="838200" y="1926266"/>
          <a:ext cx="10515600" cy="43575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046872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B7E9FF6-60B1-4F1B-A217-DF5DF46E99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092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9A5C5ED-D9C8-416E-B566-2BD72A38F4CF}"/>
              </a:ext>
            </a:extLst>
          </p:cNvPr>
          <p:cNvSpPr txBox="1"/>
          <p:nvPr/>
        </p:nvSpPr>
        <p:spPr>
          <a:xfrm>
            <a:off x="5099902" y="452487"/>
            <a:ext cx="66165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/>
              <a:t>How Many joints and links are there?</a:t>
            </a:r>
            <a:endParaRPr lang="en-IN" sz="2800" b="1"/>
          </a:p>
        </p:txBody>
      </p:sp>
    </p:spTree>
    <p:extLst>
      <p:ext uri="{BB962C8B-B14F-4D97-AF65-F5344CB8AC3E}">
        <p14:creationId xmlns:p14="http://schemas.microsoft.com/office/powerpoint/2010/main" val="30654891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51A76-03D5-4511-B043-B542DDD78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90332B-35EE-4FF0-B1E3-62512F8973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D4ED66-7E45-4702-B4E1-87900AEF6B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0"/>
            <a:ext cx="10515600" cy="6674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1434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F94AA2BD-2E3F-4B1D-8127-5744B81153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0E4B5A-BF5F-4183-A04D-49C56AB439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987552"/>
            <a:ext cx="4485861" cy="1088136"/>
          </a:xfrm>
        </p:spPr>
        <p:txBody>
          <a:bodyPr anchor="b">
            <a:normAutofit/>
          </a:bodyPr>
          <a:lstStyle/>
          <a:p>
            <a:r>
              <a:rPr lang="en-US" sz="3400"/>
              <a:t>Problem 1 – Where is my robot</a:t>
            </a:r>
            <a:endParaRPr lang="en-IN" sz="3400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4BD02261-2DC8-4AA8-9E16-7751AE8924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3D752CF2-2291-40B5-B462-C17B174C10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6000"/>
            <a:ext cx="438912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779BC8-B9E7-4664-A8AD-0833682718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479" y="2688336"/>
            <a:ext cx="4498848" cy="3584448"/>
          </a:xfrm>
        </p:spPr>
        <p:txBody>
          <a:bodyPr anchor="t">
            <a:normAutofit/>
          </a:bodyPr>
          <a:lstStyle/>
          <a:p>
            <a:r>
              <a:rPr lang="en-US" sz="1700"/>
              <a:t>Configuration</a:t>
            </a:r>
          </a:p>
          <a:p>
            <a:r>
              <a:rPr lang="en-US" sz="1700"/>
              <a:t>Configuration Space</a:t>
            </a:r>
          </a:p>
          <a:p>
            <a:r>
              <a:rPr lang="en-US" sz="1700"/>
              <a:t>Degrees of Freedom</a:t>
            </a:r>
          </a:p>
          <a:p>
            <a:endParaRPr lang="en-IN" sz="1700"/>
          </a:p>
        </p:txBody>
      </p:sp>
      <p:pic>
        <p:nvPicPr>
          <p:cNvPr id="2050" name="Picture 2" descr="C-3PO (Character) - Giant Bomb">
            <a:extLst>
              <a:ext uri="{FF2B5EF4-FFF2-40B4-BE49-F238E27FC236}">
                <a16:creationId xmlns:a16="http://schemas.microsoft.com/office/drawing/2014/main" id="{6BA0A219-B9AC-4FA3-AE62-DE6E5AA05F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06" r="3486" b="2"/>
          <a:stretch/>
        </p:blipFill>
        <p:spPr bwMode="auto">
          <a:xfrm>
            <a:off x="5308052" y="10"/>
            <a:ext cx="6883948" cy="6857990"/>
          </a:xfrm>
          <a:custGeom>
            <a:avLst/>
            <a:gdLst/>
            <a:ahLst/>
            <a:cxnLst/>
            <a:rect l="l" t="t" r="r" b="b"/>
            <a:pathLst>
              <a:path w="6883948" h="6858000">
                <a:moveTo>
                  <a:pt x="365648" y="0"/>
                </a:moveTo>
                <a:lnTo>
                  <a:pt x="6883948" y="0"/>
                </a:lnTo>
                <a:lnTo>
                  <a:pt x="6883948" y="6858000"/>
                </a:lnTo>
                <a:lnTo>
                  <a:pt x="365648" y="6858000"/>
                </a:lnTo>
                <a:lnTo>
                  <a:pt x="360213" y="6835050"/>
                </a:lnTo>
                <a:cubicBezTo>
                  <a:pt x="128263" y="5788167"/>
                  <a:pt x="0" y="4637179"/>
                  <a:pt x="0" y="3429001"/>
                </a:cubicBezTo>
                <a:cubicBezTo>
                  <a:pt x="0" y="2220824"/>
                  <a:pt x="128263" y="1069835"/>
                  <a:pt x="360213" y="22952"/>
                </a:cubicBezTo>
                <a:close/>
              </a:path>
            </a:pathLst>
          </a:custGeom>
          <a:noFill/>
          <a:effectLst>
            <a:outerShdw blurRad="50800" dist="38100" dir="10800000" algn="r" rotWithShape="0">
              <a:schemeClr val="bg1">
                <a:lumMod val="85000"/>
                <a:alpha val="3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08488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8108D317-7CBD-4897-BD1F-959436D2A3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C85772-EC38-41F5-A8CC-EFF46F07D0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5564" y="834888"/>
            <a:ext cx="4314645" cy="1268958"/>
          </a:xfrm>
        </p:spPr>
        <p:txBody>
          <a:bodyPr anchor="b">
            <a:normAutofit/>
          </a:bodyPr>
          <a:lstStyle/>
          <a:p>
            <a:r>
              <a:rPr lang="en-US"/>
              <a:t>Configuration</a:t>
            </a:r>
            <a:endParaRPr lang="en-IN"/>
          </a:p>
        </p:txBody>
      </p:sp>
      <p:pic>
        <p:nvPicPr>
          <p:cNvPr id="1026" name="Picture 2" descr="How drones fuel 'smart air': The eye in the sky - ASN Home">
            <a:extLst>
              <a:ext uri="{FF2B5EF4-FFF2-40B4-BE49-F238E27FC236}">
                <a16:creationId xmlns:a16="http://schemas.microsoft.com/office/drawing/2014/main" id="{07687CEC-3576-48C5-A1C8-E94DFCC54F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28" r="23035"/>
          <a:stretch/>
        </p:blipFill>
        <p:spPr bwMode="auto">
          <a:xfrm>
            <a:off x="20" y="10"/>
            <a:ext cx="6717436" cy="6857990"/>
          </a:xfrm>
          <a:custGeom>
            <a:avLst/>
            <a:gdLst/>
            <a:ahLst/>
            <a:cxnLst/>
            <a:rect l="l" t="t" r="r" b="b"/>
            <a:pathLst>
              <a:path w="6717456" h="6858000">
                <a:moveTo>
                  <a:pt x="0" y="0"/>
                </a:moveTo>
                <a:lnTo>
                  <a:pt x="6149468" y="0"/>
                </a:lnTo>
                <a:lnTo>
                  <a:pt x="6202448" y="162605"/>
                </a:lnTo>
                <a:cubicBezTo>
                  <a:pt x="6535625" y="1263763"/>
                  <a:pt x="6717456" y="2453207"/>
                  <a:pt x="6717456" y="3694043"/>
                </a:cubicBezTo>
                <a:cubicBezTo>
                  <a:pt x="6717456" y="4757617"/>
                  <a:pt x="6583866" y="5783433"/>
                  <a:pt x="6335883" y="6748259"/>
                </a:cubicBezTo>
                <a:lnTo>
                  <a:pt x="6305198" y="6858000"/>
                </a:lnTo>
                <a:lnTo>
                  <a:pt x="0" y="6858000"/>
                </a:lnTo>
                <a:close/>
              </a:path>
            </a:pathLst>
          </a:custGeom>
          <a:noFill/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D6297641-8B9F-4767-9606-8A11313227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89864" y="387939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D8F3CA65-EA00-46B4-9616-39E6853F7B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31572" y="2240371"/>
            <a:ext cx="420624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13872F-3BB5-44ED-8710-AB9BDBC676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55563" y="2557587"/>
            <a:ext cx="4314645" cy="3717317"/>
          </a:xfrm>
        </p:spPr>
        <p:txBody>
          <a:bodyPr anchor="t">
            <a:normAutofit/>
          </a:bodyPr>
          <a:lstStyle/>
          <a:p>
            <a:r>
              <a:rPr lang="en-US" sz="2000"/>
              <a:t>A specification of the position of all points of a robot (cartesian coordinate, cylindrical, spherical, articulated)</a:t>
            </a:r>
          </a:p>
          <a:p>
            <a:r>
              <a:rPr lang="en-US" sz="2000"/>
              <a:t>How many parameters you would need to describe a body in space? (We only talk about rigid bodies)</a:t>
            </a:r>
            <a:endParaRPr lang="en-IN" sz="2000"/>
          </a:p>
        </p:txBody>
      </p:sp>
    </p:spTree>
    <p:extLst>
      <p:ext uri="{BB962C8B-B14F-4D97-AF65-F5344CB8AC3E}">
        <p14:creationId xmlns:p14="http://schemas.microsoft.com/office/powerpoint/2010/main" val="5589136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C9A9DA9-7DC8-488B-A882-123947B0F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7F6BDD4-E066-4008-8011-6CC31AEB4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43857" y="633619"/>
            <a:ext cx="6838569" cy="5495925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DDEC5A-047A-43B4-B272-3A7DF0D483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9510" y="978619"/>
            <a:ext cx="5991244" cy="1106424"/>
          </a:xfrm>
        </p:spPr>
        <p:txBody>
          <a:bodyPr>
            <a:normAutofit/>
          </a:bodyPr>
          <a:lstStyle/>
          <a:p>
            <a:r>
              <a:rPr lang="en-US" sz="3200"/>
              <a:t>Configuration space (C-Space)</a:t>
            </a:r>
            <a:endParaRPr lang="en-IN" sz="32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5D7549-0B51-49B4-837E-8B3656A52D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1812" y="630936"/>
            <a:ext cx="2679078" cy="5495544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711A8FB-68FC-45FC-B01E-38F809E2D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79848" y="1171300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A865FE3-5FC9-4049-87CF-30019C46C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67859" y="2093976"/>
            <a:ext cx="5846683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9CC70E-ECFE-40E4-B232-7A73B312D8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6861" y="2252870"/>
            <a:ext cx="5993892" cy="3560251"/>
          </a:xfrm>
        </p:spPr>
        <p:txBody>
          <a:bodyPr>
            <a:normAutofit/>
          </a:bodyPr>
          <a:lstStyle/>
          <a:p>
            <a:r>
              <a:rPr lang="en-US" sz="1800"/>
              <a:t>The space of all configurations</a:t>
            </a:r>
          </a:p>
          <a:p>
            <a:r>
              <a:rPr lang="en-US" sz="1800"/>
              <a:t>C-Spaces have topologies – plane, sphere, torus, cylinder</a:t>
            </a:r>
          </a:p>
          <a:p>
            <a:r>
              <a:rPr lang="en-US" sz="1800"/>
              <a:t>Two types of representation for curved configuration spaces – implicit representation and explicit parametrization (minimum number of coordinates)</a:t>
            </a:r>
          </a:p>
          <a:p>
            <a:r>
              <a:rPr lang="en-US" sz="1800"/>
              <a:t>Implicit representation is much more popular – rotation matrices, no time derivatives, just a surface embedded in a higher-dimensional space</a:t>
            </a:r>
          </a:p>
        </p:txBody>
      </p:sp>
    </p:spTree>
    <p:extLst>
      <p:ext uri="{BB962C8B-B14F-4D97-AF65-F5344CB8AC3E}">
        <p14:creationId xmlns:p14="http://schemas.microsoft.com/office/powerpoint/2010/main" val="8539588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DB807-4389-405C-B14A-5917A5808B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Degrees of freedom</a:t>
            </a:r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3E94CCF-5671-4F47-B2CE-21FD60BE87E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/>
                  <a:t>Minimum number of numbers you need to represent a configuration</a:t>
                </a:r>
              </a:p>
              <a:p>
                <a:r>
                  <a:rPr lang="en-US"/>
                  <a:t>Rigid bodies in 3D have 6 DOF</a:t>
                </a:r>
              </a:p>
              <a:p>
                <a:r>
                  <a:rPr lang="en-US"/>
                  <a:t>The general formula for calculating DOF:</a:t>
                </a:r>
              </a:p>
              <a:p>
                <a:pPr marL="0" indent="0">
                  <a:buNone/>
                </a:pPr>
                <a:r>
                  <a:rPr lang="en-US"/>
                  <a:t>	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𝑑𝑜𝑓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= ∑ 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𝑓𝑟𝑒𝑒𝑑𝑜𝑚𝑠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𝑜𝑓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𝑝𝑜𝑖𝑛𝑡𝑠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 −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𝑛𝑢𝑚𝑏𝑒𝑟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𝑜𝑓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𝑖𝑛𝑑𝑒𝑝𝑒𝑛𝑑𝑒𝑛𝑡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𝑐𝑜𝑛𝑠𝑡𝑟𝑎𝑖𝑛𝑡𝑠</m:t>
                    </m:r>
                  </m:oMath>
                </a14:m>
                <a:endParaRPr lang="en-IN"/>
              </a:p>
              <a:p>
                <a:r>
                  <a:rPr lang="en-IN"/>
                  <a:t>And there is </a:t>
                </a:r>
                <a:r>
                  <a:rPr lang="en-IN" err="1"/>
                  <a:t>Gr</a:t>
                </a:r>
                <a:r>
                  <a:rPr lang="en-IN" sz="2000" err="1"/>
                  <a:t>Ü</a:t>
                </a:r>
                <a:r>
                  <a:rPr lang="en-IN" err="1"/>
                  <a:t>bler’s</a:t>
                </a:r>
                <a:r>
                  <a:rPr lang="en-IN"/>
                  <a:t> formula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3E94CCF-5671-4F47-B2CE-21FD60BE87E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79" t="-11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223639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E1567-4684-4C54-AB0D-CD17889E6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Problem 2 – Going from one point to another</a:t>
            </a:r>
            <a:endParaRPr lang="en-IN"/>
          </a:p>
        </p:txBody>
      </p:sp>
      <p:pic>
        <p:nvPicPr>
          <p:cNvPr id="2050" name="Picture 2" descr="Image result for end effector">
            <a:extLst>
              <a:ext uri="{FF2B5EF4-FFF2-40B4-BE49-F238E27FC236}">
                <a16:creationId xmlns:a16="http://schemas.microsoft.com/office/drawing/2014/main" id="{EF0F97DB-F2CE-4118-B6C6-718826938F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2432" y="2353173"/>
            <a:ext cx="2094351" cy="1485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BEC5285-198C-48F3-B617-EF55385E0B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4942" y="4242062"/>
            <a:ext cx="561160" cy="506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7714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5EBC18B6-E5C3-4AD1-97A4-E6A3477A0B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136A4AB6-B72B-4CC6-ADCF-BE807B6C3D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0392" y="363389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B35D540D-9486-4236-952A-F72DC52D79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1792" y="2935541"/>
            <a:ext cx="621792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30" name="Picture 6" descr="Interbotix WidowX Robotic Arm ROS Demo - Pick and Place with Interactive  Markers - YouTube">
            <a:extLst>
              <a:ext uri="{FF2B5EF4-FFF2-40B4-BE49-F238E27FC236}">
                <a16:creationId xmlns:a16="http://schemas.microsoft.com/office/drawing/2014/main" id="{26720CE1-2865-4AD7-99C9-ECB5AE2454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52"/>
          <a:stretch/>
        </p:blipFill>
        <p:spPr bwMode="auto">
          <a:xfrm>
            <a:off x="7684008" y="2377439"/>
            <a:ext cx="4507992" cy="2240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ow to use hector quadrotor for drone swarm simulation in ROS kinetic  +Gazebo7?">
            <a:extLst>
              <a:ext uri="{FF2B5EF4-FFF2-40B4-BE49-F238E27FC236}">
                <a16:creationId xmlns:a16="http://schemas.microsoft.com/office/drawing/2014/main" id="{13A250AF-E4CF-4F0F-8C5F-3FA41B0594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" b="11637"/>
          <a:stretch/>
        </p:blipFill>
        <p:spPr bwMode="auto">
          <a:xfrm>
            <a:off x="7684008" y="4617720"/>
            <a:ext cx="4507992" cy="2240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9F5B4640-C2C8-427F-AF55-BD4223307A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792" y="674285"/>
            <a:ext cx="4263147" cy="2288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NASA R2 (Robonaut 2) Robot Simulation in gazebo Step 2 | Humanoid arm  gesture - YouTube">
            <a:extLst>
              <a:ext uri="{FF2B5EF4-FFF2-40B4-BE49-F238E27FC236}">
                <a16:creationId xmlns:a16="http://schemas.microsoft.com/office/drawing/2014/main" id="{F65C7897-C9C8-43DD-811E-AFD4DF2208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4008" y="1"/>
            <a:ext cx="4507992" cy="2480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78367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BC8688-C8E8-4AEC-AAF9-4C81EE7F6D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7189"/>
            <a:ext cx="10515600" cy="205704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lEtS uSe aI</a:t>
            </a:r>
          </a:p>
        </p:txBody>
      </p:sp>
      <p:pic>
        <p:nvPicPr>
          <p:cNvPr id="3074" name="Picture 2" descr="Image for post">
            <a:extLst>
              <a:ext uri="{FF2B5EF4-FFF2-40B4-BE49-F238E27FC236}">
                <a16:creationId xmlns:a16="http://schemas.microsoft.com/office/drawing/2014/main" id="{6D138779-756A-4583-9EB2-71F5B366B7E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5439" y="2785950"/>
            <a:ext cx="3514855" cy="3514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 for post">
            <a:extLst>
              <a:ext uri="{FF2B5EF4-FFF2-40B4-BE49-F238E27FC236}">
                <a16:creationId xmlns:a16="http://schemas.microsoft.com/office/drawing/2014/main" id="{3FC2EEC0-E11D-4F69-8EAF-52E90A985B8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93386" y="3012496"/>
            <a:ext cx="3797536" cy="3061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Image for post">
            <a:extLst>
              <a:ext uri="{FF2B5EF4-FFF2-40B4-BE49-F238E27FC236}">
                <a16:creationId xmlns:a16="http://schemas.microsoft.com/office/drawing/2014/main" id="{C905AA66-A194-43B8-AAD2-70743B1C78CE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192673" y="3012496"/>
            <a:ext cx="3797536" cy="3061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65123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Dorna Robotic Tutorial_ Learning Robotic Arm Coordinate Systems And Different Motion Parameters - YouTube - Google Chrome 2021-02-15 16-03-31">
            <a:hlinkClick r:id="" action="ppaction://media"/>
            <a:extLst>
              <a:ext uri="{FF2B5EF4-FFF2-40B4-BE49-F238E27FC236}">
                <a16:creationId xmlns:a16="http://schemas.microsoft.com/office/drawing/2014/main" id="{783984AB-CC67-4C4C-916B-F2D37ED08D3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2075" y="92075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583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4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2 3d axes">
            <a:extLst>
              <a:ext uri="{FF2B5EF4-FFF2-40B4-BE49-F238E27FC236}">
                <a16:creationId xmlns:a16="http://schemas.microsoft.com/office/drawing/2014/main" id="{AAAF7155-BBA2-483F-8C2B-DAAE6F54E8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286" y="148767"/>
            <a:ext cx="3581400" cy="3600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2 3d axes">
            <a:extLst>
              <a:ext uri="{FF2B5EF4-FFF2-40B4-BE49-F238E27FC236}">
                <a16:creationId xmlns:a16="http://schemas.microsoft.com/office/drawing/2014/main" id="{6669A4DE-261B-4442-9C92-38413D116D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8314" y="2711450"/>
            <a:ext cx="3581400" cy="3600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2969A32-D223-4EC0-BBF3-402A35D5AE8B}"/>
              </a:ext>
            </a:extLst>
          </p:cNvPr>
          <p:cNvSpPr txBox="1"/>
          <p:nvPr/>
        </p:nvSpPr>
        <p:spPr>
          <a:xfrm>
            <a:off x="2620652" y="480767"/>
            <a:ext cx="904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F1</a:t>
            </a:r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9AD352-5872-4BAB-B191-F88D6C60C09B}"/>
              </a:ext>
            </a:extLst>
          </p:cNvPr>
          <p:cNvSpPr txBox="1"/>
          <p:nvPr/>
        </p:nvSpPr>
        <p:spPr>
          <a:xfrm>
            <a:off x="9946850" y="3059668"/>
            <a:ext cx="904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F2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304833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E7E30A5-EF7E-461B-97DA-4BD4B7D8D4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5822" y="1897247"/>
            <a:ext cx="6180356" cy="306350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8DE6479-5A06-470E-93B1-72C1B36FACD8}"/>
              </a:ext>
            </a:extLst>
          </p:cNvPr>
          <p:cNvSpPr txBox="1"/>
          <p:nvPr/>
        </p:nvSpPr>
        <p:spPr>
          <a:xfrm>
            <a:off x="537328" y="744718"/>
            <a:ext cx="40214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/>
              <a:t>Transformation Matrix</a:t>
            </a:r>
            <a:endParaRPr lang="en-IN" sz="3200" b="1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34D17F7-81B2-45F4-ADC8-DCBA57F0B2FB}"/>
              </a:ext>
            </a:extLst>
          </p:cNvPr>
          <p:cNvSpPr txBox="1"/>
          <p:nvPr/>
        </p:nvSpPr>
        <p:spPr>
          <a:xfrm>
            <a:off x="7729979" y="5693790"/>
            <a:ext cx="1555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Why 0s and 1?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746275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F0A2C5-4382-413C-8CAE-54D937E3C6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385" y="841248"/>
            <a:ext cx="4266382" cy="676467"/>
          </a:xfrm>
        </p:spPr>
        <p:txBody>
          <a:bodyPr anchor="ctr">
            <a:normAutofit fontScale="90000"/>
          </a:bodyPr>
          <a:lstStyle/>
          <a:p>
            <a:r>
              <a:rPr lang="en-US" sz="4800"/>
              <a:t>Principle movements</a:t>
            </a:r>
            <a:endParaRPr lang="en-IN" sz="480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1B4534A-12F3-411D-9167-C790EB25154D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985886" y="231006"/>
          <a:ext cx="6367913" cy="64056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610418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2C76D-45AF-4F1D-B5A1-E9FCD9FFC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8044"/>
            <a:ext cx="10515600" cy="205704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The rotations</a:t>
            </a:r>
          </a:p>
        </p:txBody>
      </p:sp>
      <p:pic>
        <p:nvPicPr>
          <p:cNvPr id="4" name="Robotics_ Transformation Matrices - Part 2 - YouTube - Google Chrome 2021-02-15 16-12-31">
            <a:hlinkClick r:id="" action="ppaction://media"/>
            <a:extLst>
              <a:ext uri="{FF2B5EF4-FFF2-40B4-BE49-F238E27FC236}">
                <a16:creationId xmlns:a16="http://schemas.microsoft.com/office/drawing/2014/main" id="{D731EE9B-F3FE-42A5-9C63-42998DDEA6B6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94099" y="3475321"/>
            <a:ext cx="3797536" cy="2136113"/>
          </a:xfrm>
          <a:prstGeom prst="rect">
            <a:avLst/>
          </a:prstGeom>
        </p:spPr>
      </p:pic>
      <p:pic>
        <p:nvPicPr>
          <p:cNvPr id="5" name="Robotics_ Transformation Matrices - Part 2 - YouTube - Google Chrome 2021-02-15 16-12-42">
            <a:hlinkClick r:id="" action="ppaction://media"/>
            <a:extLst>
              <a:ext uri="{FF2B5EF4-FFF2-40B4-BE49-F238E27FC236}">
                <a16:creationId xmlns:a16="http://schemas.microsoft.com/office/drawing/2014/main" id="{BE1FBAB3-1F8E-47F5-9E9A-DFA85A9F1FE9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7854090" y="3475321"/>
            <a:ext cx="3797536" cy="2136113"/>
          </a:xfrm>
          <a:prstGeom prst="rect">
            <a:avLst/>
          </a:prstGeom>
        </p:spPr>
      </p:pic>
      <p:pic>
        <p:nvPicPr>
          <p:cNvPr id="6" name="Robotics_ Transformation Matrices - Part 2 - YouTube - Google Chrome 2021-02-15 16-13-02" descr="Diagram, engineering drawing&#10;&#10;Description automatically generated">
            <a:hlinkClick r:id="" action="ppaction://media"/>
            <a:extLst>
              <a:ext uri="{FF2B5EF4-FFF2-40B4-BE49-F238E27FC236}">
                <a16:creationId xmlns:a16="http://schemas.microsoft.com/office/drawing/2014/main" id="{69EDF01D-57D7-4319-A6DB-ED61E1A01961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3986968" y="3475321"/>
            <a:ext cx="3797536" cy="2136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368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2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454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445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2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030375-7862-43A4-8F4A-4B7B503D92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1686" y="761742"/>
            <a:ext cx="3571810" cy="1048205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51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The Translations</a:t>
            </a:r>
          </a:p>
        </p:txBody>
      </p:sp>
      <p:pic>
        <p:nvPicPr>
          <p:cNvPr id="4" name="Robotics_ Transformation Matrices - Part 2 - YouTube - Google Chrome 2021-02-15 16-15-38">
            <a:hlinkClick r:id="" action="ppaction://media"/>
            <a:extLst>
              <a:ext uri="{FF2B5EF4-FFF2-40B4-BE49-F238E27FC236}">
                <a16:creationId xmlns:a16="http://schemas.microsoft.com/office/drawing/2014/main" id="{9758D0A8-F3E3-4D0C-B871-08BD4A5D060C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654296" y="1386173"/>
            <a:ext cx="7214616" cy="4058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931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24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2B240A-B3B8-42EA-9B51-50104A5060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4344" y="378081"/>
            <a:ext cx="5170852" cy="1671564"/>
          </a:xfrm>
        </p:spPr>
        <p:txBody>
          <a:bodyPr>
            <a:normAutofit/>
          </a:bodyPr>
          <a:lstStyle/>
          <a:p>
            <a:r>
              <a:rPr lang="en-US" sz="4000"/>
              <a:t>Translation matrices</a:t>
            </a:r>
            <a:endParaRPr lang="en-IN" sz="40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D1E846-F30A-437A-B88B-CF410B150F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23" r="1" b="3613"/>
          <a:stretch/>
        </p:blipFill>
        <p:spPr>
          <a:xfrm>
            <a:off x="6182944" y="557189"/>
            <a:ext cx="5170852" cy="5571898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3695283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2 3d axes">
            <a:extLst>
              <a:ext uri="{FF2B5EF4-FFF2-40B4-BE49-F238E27FC236}">
                <a16:creationId xmlns:a16="http://schemas.microsoft.com/office/drawing/2014/main" id="{AAAF7155-BBA2-483F-8C2B-DAAE6F54E8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282" y="1575881"/>
            <a:ext cx="2920261" cy="2935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2 3d axes">
            <a:extLst>
              <a:ext uri="{FF2B5EF4-FFF2-40B4-BE49-F238E27FC236}">
                <a16:creationId xmlns:a16="http://schemas.microsoft.com/office/drawing/2014/main" id="{6669A4DE-261B-4442-9C92-38413D116D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6630" y="3592509"/>
            <a:ext cx="2841171" cy="2856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2969A32-D223-4EC0-BBF3-402A35D5AE8B}"/>
              </a:ext>
            </a:extLst>
          </p:cNvPr>
          <p:cNvSpPr txBox="1"/>
          <p:nvPr/>
        </p:nvSpPr>
        <p:spPr>
          <a:xfrm>
            <a:off x="2319094" y="1842639"/>
            <a:ext cx="904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F1</a:t>
            </a:r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9AD352-5872-4BAB-B191-F88D6C60C09B}"/>
              </a:ext>
            </a:extLst>
          </p:cNvPr>
          <p:cNvSpPr txBox="1"/>
          <p:nvPr/>
        </p:nvSpPr>
        <p:spPr>
          <a:xfrm>
            <a:off x="9031047" y="3808698"/>
            <a:ext cx="904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F2</a:t>
            </a:r>
            <a:endParaRPr lang="en-IN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2175FF-C3F8-438B-8081-966ACFB78226}"/>
              </a:ext>
            </a:extLst>
          </p:cNvPr>
          <p:cNvSpPr txBox="1"/>
          <p:nvPr/>
        </p:nvSpPr>
        <p:spPr>
          <a:xfrm>
            <a:off x="1078718" y="832098"/>
            <a:ext cx="74367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/>
              <a:t>Every possible movement is a combination</a:t>
            </a:r>
            <a:endParaRPr lang="en-IN" sz="3200" b="1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E382F0-155D-4126-8446-E4EF91D98378}"/>
              </a:ext>
            </a:extLst>
          </p:cNvPr>
          <p:cNvSpPr txBox="1"/>
          <p:nvPr/>
        </p:nvSpPr>
        <p:spPr>
          <a:xfrm>
            <a:off x="8427563" y="6295650"/>
            <a:ext cx="3427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What’s the transformation matrix?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641122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FCD27-0813-44AD-BF03-2B74FB202F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1936" y="765457"/>
            <a:ext cx="10168128" cy="1179576"/>
          </a:xfrm>
        </p:spPr>
        <p:txBody>
          <a:bodyPr>
            <a:normAutofit fontScale="90000"/>
          </a:bodyPr>
          <a:lstStyle/>
          <a:p>
            <a:r>
              <a:rPr lang="en-US"/>
              <a:t>Three things that can be done using transformation matrices:</a:t>
            </a:r>
            <a:br>
              <a:rPr lang="en-US"/>
            </a:b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5CB97C-05F4-4B17-86D8-BD0DB38302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/>
              <a:t>Represent a configuration</a:t>
            </a:r>
          </a:p>
          <a:p>
            <a:pPr marL="514350" indent="-514350">
              <a:buAutoNum type="arabicPeriod"/>
            </a:pPr>
            <a:r>
              <a:rPr lang="en-US"/>
              <a:t>Change reference frame</a:t>
            </a:r>
          </a:p>
          <a:p>
            <a:pPr marL="514350" indent="-514350">
              <a:buAutoNum type="arabicPeriod"/>
            </a:pPr>
            <a:r>
              <a:rPr lang="en-US"/>
              <a:t>Displace a vector or frame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517583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7255D-82B2-4FEA-9F0A-0F0E23130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ROS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4657CA-9178-4E03-B670-F11F754763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NOT an Operating System</a:t>
            </a:r>
          </a:p>
          <a:p>
            <a:r>
              <a:rPr lang="en-IN"/>
              <a:t>Middleware</a:t>
            </a:r>
          </a:p>
          <a:p>
            <a:r>
              <a:rPr lang="en-IN"/>
              <a:t>Set of libraries</a:t>
            </a:r>
          </a:p>
          <a:p>
            <a:r>
              <a:rPr lang="en-IN"/>
              <a:t>Meta-operating system</a:t>
            </a:r>
          </a:p>
          <a:p>
            <a:r>
              <a:rPr lang="en-IN"/>
              <a:t>Collection of software frameworks</a:t>
            </a:r>
          </a:p>
          <a:p>
            <a:r>
              <a:rPr lang="en-IN"/>
              <a:t>Abstraction from hardware</a:t>
            </a:r>
          </a:p>
        </p:txBody>
      </p:sp>
    </p:spTree>
    <p:extLst>
      <p:ext uri="{BB962C8B-B14F-4D97-AF65-F5344CB8AC3E}">
        <p14:creationId xmlns:p14="http://schemas.microsoft.com/office/powerpoint/2010/main" val="27051938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6FB256-A4AA-49E6-B544-BD8DEF43D5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Overview of ROS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ECC3E0-A001-4F15-BDBC-247036C887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819893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23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Rectangle 25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6" name="Rectangle 27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ute yellow robot">
            <a:extLst>
              <a:ext uri="{FF2B5EF4-FFF2-40B4-BE49-F238E27FC236}">
                <a16:creationId xmlns:a16="http://schemas.microsoft.com/office/drawing/2014/main" id="{47C4B724-A4D7-4ED5-9BB6-E683425EB0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628" r="-1" b="-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37" name="Rectangle 29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06AC2A-116F-428A-A0FA-9BD733248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/>
              <a:t>Problem 3 – How does the robot plan its movement?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solidFill>
              <a:schemeClr val="tx2">
                <a:lumMod val="25000"/>
                <a:lumOff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6D4298-3CB0-4C5C-9F91-011B166C9468}"/>
              </a:ext>
            </a:extLst>
          </p:cNvPr>
          <p:cNvSpPr txBox="1"/>
          <p:nvPr/>
        </p:nvSpPr>
        <p:spPr>
          <a:xfrm>
            <a:off x="1328035" y="4676872"/>
            <a:ext cx="2052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Motion Planning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238661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CE9F1-B929-4B37-9617-DD9D138A9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motion planning?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8443DC-3A9B-411B-B437-B58403D141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880569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CE9F1-B929-4B37-9617-DD9D138A9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motion planning?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8443DC-3A9B-411B-B437-B58403D141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There might be obstacles in the environment</a:t>
            </a:r>
          </a:p>
          <a:p>
            <a:r>
              <a:rPr lang="en-US"/>
              <a:t>Higher degree of freedom = Larger number of approaches to reach the same goal position</a:t>
            </a:r>
          </a:p>
          <a:p>
            <a:r>
              <a:rPr lang="en-US"/>
              <a:t>Not every approach has the same energy requirements</a:t>
            </a:r>
          </a:p>
          <a:p>
            <a:r>
              <a:rPr lang="en-US"/>
              <a:t>There might be design or operation constraints</a:t>
            </a:r>
          </a:p>
        </p:txBody>
      </p:sp>
    </p:spTree>
    <p:extLst>
      <p:ext uri="{BB962C8B-B14F-4D97-AF65-F5344CB8AC3E}">
        <p14:creationId xmlns:p14="http://schemas.microsoft.com/office/powerpoint/2010/main" val="10627444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74BD4F-7E84-4809-B310-15851BF35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Going back to Configuration Space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797071-00BC-498A-87AB-DE09B0A5CB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C-Space: C = C(free) + C(obstacles)</a:t>
            </a:r>
          </a:p>
          <a:p>
            <a:r>
              <a:rPr lang="en-IN"/>
              <a:t>Obstacles = set of points in the C Space</a:t>
            </a:r>
          </a:p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5E6291-7CA1-47FE-B574-976D555B7D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6732" y="3962197"/>
            <a:ext cx="3711262" cy="2347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5047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E60343-219B-4098-9730-C8E7A80B12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Types of path planning algorithms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671BDF-43A2-4DDE-9BC3-CF51300B17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Trajectories and paths</a:t>
            </a:r>
          </a:p>
          <a:p>
            <a:r>
              <a:rPr lang="en-US"/>
              <a:t>Fully actuated and underactuated</a:t>
            </a:r>
          </a:p>
          <a:p>
            <a:r>
              <a:rPr lang="en-US"/>
              <a:t>Offline and real time</a:t>
            </a:r>
          </a:p>
          <a:p>
            <a:r>
              <a:rPr lang="en-US"/>
              <a:t>Exact and approximate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742582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815BFE-2F21-4943-A519-212F454AA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Properties of Motion Planning algorithms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E3FA35-49FA-4C60-8458-288FCFC63B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/>
              <a:t>Computational complexity</a:t>
            </a:r>
          </a:p>
          <a:p>
            <a:r>
              <a:rPr lang="en-IN"/>
              <a:t>Multiple query vs single query</a:t>
            </a:r>
          </a:p>
          <a:p>
            <a:r>
              <a:rPr lang="en-IN"/>
              <a:t>Completeness</a:t>
            </a:r>
          </a:p>
          <a:p>
            <a:pPr lvl="1"/>
            <a:r>
              <a:rPr lang="en-IN"/>
              <a:t>Resolution completeness (discretization) </a:t>
            </a:r>
          </a:p>
          <a:p>
            <a:pPr lvl="1"/>
            <a:r>
              <a:rPr lang="en-IN"/>
              <a:t>Probabilistic completeness (planning times -&gt; infinity =&gt; probability finding a solution -&gt; 100%)</a:t>
            </a:r>
          </a:p>
          <a:p>
            <a:pPr marL="457200" lvl="1" indent="0">
              <a:buNone/>
            </a:pP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0350807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B99551-7C2E-4F76-875A-9E3811D4E2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Popular path planning algorithms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13B4D4-0C6D-4B6E-A5D1-7E53EB5E40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DFS and BFS</a:t>
            </a:r>
          </a:p>
          <a:p>
            <a:r>
              <a:rPr lang="en-US" err="1"/>
              <a:t>Dijkastra’s</a:t>
            </a:r>
            <a:r>
              <a:rPr lang="en-US"/>
              <a:t> Algorithm</a:t>
            </a:r>
          </a:p>
          <a:p>
            <a:r>
              <a:rPr lang="en-US"/>
              <a:t>A* Algorithm</a:t>
            </a:r>
          </a:p>
          <a:p>
            <a:r>
              <a:rPr lang="en-US"/>
              <a:t>Optimization of these (Lifelong A*, D*, variations of Anytime algorithms)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311893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231BF440-39FA-4087-84CC-2EEC0BBDAF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Part of the motion planning tree generated by the SST algorithm and... |  Download Scientific Diagram">
            <a:extLst>
              <a:ext uri="{FF2B5EF4-FFF2-40B4-BE49-F238E27FC236}">
                <a16:creationId xmlns:a16="http://schemas.microsoft.com/office/drawing/2014/main" id="{986FE8A5-2BCA-4B70-B61D-201635D632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80" r="-2" b="16157"/>
          <a:stretch/>
        </p:blipFill>
        <p:spPr bwMode="auto">
          <a:xfrm>
            <a:off x="4883025" y="10"/>
            <a:ext cx="7308975" cy="3364982"/>
          </a:xfrm>
          <a:custGeom>
            <a:avLst/>
            <a:gdLst/>
            <a:ahLst/>
            <a:cxnLst/>
            <a:rect l="l" t="t" r="r" b="b"/>
            <a:pathLst>
              <a:path w="7308975" h="3364992">
                <a:moveTo>
                  <a:pt x="0" y="0"/>
                </a:moveTo>
                <a:lnTo>
                  <a:pt x="7308975" y="0"/>
                </a:lnTo>
                <a:lnTo>
                  <a:pt x="7308975" y="3364992"/>
                </a:lnTo>
                <a:lnTo>
                  <a:pt x="1210305" y="3364992"/>
                </a:lnTo>
                <a:lnTo>
                  <a:pt x="1192705" y="2943200"/>
                </a:lnTo>
                <a:cubicBezTo>
                  <a:pt x="1098874" y="1825108"/>
                  <a:pt x="684692" y="821621"/>
                  <a:pt x="62981" y="692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2D01D01-2ABB-4083-97DD-599115B9FF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841" r="-2" b="19701"/>
          <a:stretch/>
        </p:blipFill>
        <p:spPr>
          <a:xfrm>
            <a:off x="4883025" y="3493008"/>
            <a:ext cx="7308975" cy="3364992"/>
          </a:xfrm>
          <a:custGeom>
            <a:avLst/>
            <a:gdLst/>
            <a:ahLst/>
            <a:cxnLst/>
            <a:rect l="l" t="t" r="r" b="b"/>
            <a:pathLst>
              <a:path w="7308975" h="3364992">
                <a:moveTo>
                  <a:pt x="1210305" y="0"/>
                </a:moveTo>
                <a:lnTo>
                  <a:pt x="7308975" y="0"/>
                </a:lnTo>
                <a:lnTo>
                  <a:pt x="7308975" y="3364992"/>
                </a:lnTo>
                <a:lnTo>
                  <a:pt x="0" y="3364992"/>
                </a:lnTo>
                <a:lnTo>
                  <a:pt x="62981" y="3295722"/>
                </a:lnTo>
                <a:cubicBezTo>
                  <a:pt x="684692" y="2543371"/>
                  <a:pt x="1098874" y="1539884"/>
                  <a:pt x="1192705" y="421793"/>
                </a:cubicBezTo>
                <a:close/>
              </a:path>
            </a:pathLst>
          </a:custGeom>
        </p:spPr>
      </p:pic>
      <p:sp useBgFill="1">
        <p:nvSpPr>
          <p:cNvPr id="73" name="Freeform: Shape 72">
            <a:extLst>
              <a:ext uri="{FF2B5EF4-FFF2-40B4-BE49-F238E27FC236}">
                <a16:creationId xmlns:a16="http://schemas.microsoft.com/office/drawing/2014/main" id="{F04E4CBA-303B-48BD-8451-C2701CB0EE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1" cy="6858000"/>
          </a:xfrm>
          <a:custGeom>
            <a:avLst/>
            <a:gdLst>
              <a:gd name="connsiteX0" fmla="*/ 0 w 6096001"/>
              <a:gd name="connsiteY0" fmla="*/ 0 h 6858000"/>
              <a:gd name="connsiteX1" fmla="*/ 4883024 w 6096001"/>
              <a:gd name="connsiteY1" fmla="*/ 0 h 6858000"/>
              <a:gd name="connsiteX2" fmla="*/ 4946006 w 6096001"/>
              <a:gd name="connsiteY2" fmla="*/ 69271 h 6858000"/>
              <a:gd name="connsiteX3" fmla="*/ 6096001 w 6096001"/>
              <a:gd name="connsiteY3" fmla="*/ 3429000 h 6858000"/>
              <a:gd name="connsiteX4" fmla="*/ 4946006 w 6096001"/>
              <a:gd name="connsiteY4" fmla="*/ 6788730 h 6858000"/>
              <a:gd name="connsiteX5" fmla="*/ 4883024 w 6096001"/>
              <a:gd name="connsiteY5" fmla="*/ 6858000 h 6858000"/>
              <a:gd name="connsiteX6" fmla="*/ 0 w 609600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1" h="6858000">
                <a:moveTo>
                  <a:pt x="0" y="0"/>
                </a:moveTo>
                <a:lnTo>
                  <a:pt x="4883024" y="0"/>
                </a:lnTo>
                <a:lnTo>
                  <a:pt x="4946006" y="69271"/>
                </a:lnTo>
                <a:cubicBezTo>
                  <a:pt x="5656532" y="929100"/>
                  <a:pt x="6096001" y="2116944"/>
                  <a:pt x="6096001" y="3429000"/>
                </a:cubicBezTo>
                <a:cubicBezTo>
                  <a:pt x="6096001" y="4741056"/>
                  <a:pt x="5656532" y="5928900"/>
                  <a:pt x="4946006" y="6788730"/>
                </a:cubicBezTo>
                <a:lnTo>
                  <a:pt x="4883024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75" name="Freeform: Shape 74">
            <a:extLst>
              <a:ext uri="{FF2B5EF4-FFF2-40B4-BE49-F238E27FC236}">
                <a16:creationId xmlns:a16="http://schemas.microsoft.com/office/drawing/2014/main" id="{F6CA58B3-AFCC-4A40-9882-50D508087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7332" cy="6858000"/>
          </a:xfrm>
          <a:custGeom>
            <a:avLst/>
            <a:gdLst>
              <a:gd name="connsiteX0" fmla="*/ 0 w 6087332"/>
              <a:gd name="connsiteY0" fmla="*/ 0 h 6858000"/>
              <a:gd name="connsiteX1" fmla="*/ 4874355 w 6087332"/>
              <a:gd name="connsiteY1" fmla="*/ 0 h 6858000"/>
              <a:gd name="connsiteX2" fmla="*/ 4937337 w 6087332"/>
              <a:gd name="connsiteY2" fmla="*/ 69271 h 6858000"/>
              <a:gd name="connsiteX3" fmla="*/ 6087332 w 6087332"/>
              <a:gd name="connsiteY3" fmla="*/ 3429000 h 6858000"/>
              <a:gd name="connsiteX4" fmla="*/ 4937337 w 6087332"/>
              <a:gd name="connsiteY4" fmla="*/ 6788730 h 6858000"/>
              <a:gd name="connsiteX5" fmla="*/ 4874355 w 6087332"/>
              <a:gd name="connsiteY5" fmla="*/ 6858000 h 6858000"/>
              <a:gd name="connsiteX6" fmla="*/ 0 w 608733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7332" h="6858000">
                <a:moveTo>
                  <a:pt x="0" y="0"/>
                </a:moveTo>
                <a:lnTo>
                  <a:pt x="4874355" y="0"/>
                </a:lnTo>
                <a:lnTo>
                  <a:pt x="4937337" y="69271"/>
                </a:lnTo>
                <a:cubicBezTo>
                  <a:pt x="5647863" y="929100"/>
                  <a:pt x="6087332" y="2116944"/>
                  <a:pt x="6087332" y="3429000"/>
                </a:cubicBezTo>
                <a:cubicBezTo>
                  <a:pt x="6087332" y="4741056"/>
                  <a:pt x="5647863" y="5928900"/>
                  <a:pt x="4937337" y="6788730"/>
                </a:cubicBezTo>
                <a:lnTo>
                  <a:pt x="4874355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25F360-4772-4DBE-AC50-3C8BE588EF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913" y="859536"/>
            <a:ext cx="4832802" cy="1243584"/>
          </a:xfrm>
        </p:spPr>
        <p:txBody>
          <a:bodyPr>
            <a:normAutofit/>
          </a:bodyPr>
          <a:lstStyle/>
          <a:p>
            <a:r>
              <a:rPr lang="en-US" sz="3400"/>
              <a:t>Trees and Graphs</a:t>
            </a:r>
            <a:endParaRPr lang="en-IN" sz="3400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75C56826-D4E5-42ED-8529-079651CB30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52144"/>
            <a:ext cx="128016" cy="6539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82095FCE-EF05-4443-B97A-85DEE3A5CA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8912" y="2185062"/>
            <a:ext cx="498348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BAB203-880D-4B66-9B36-1E713B0959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8912" y="2512611"/>
            <a:ext cx="4832803" cy="3664351"/>
          </a:xfrm>
        </p:spPr>
        <p:txBody>
          <a:bodyPr>
            <a:normAutofit/>
          </a:bodyPr>
          <a:lstStyle/>
          <a:p>
            <a:r>
              <a:rPr lang="en-IN" sz="1800"/>
              <a:t>Motion planning is often done in discretized manner</a:t>
            </a:r>
          </a:p>
          <a:p>
            <a:r>
              <a:rPr lang="en-IN" sz="1800"/>
              <a:t>There are nodes and edges</a:t>
            </a:r>
          </a:p>
          <a:p>
            <a:r>
              <a:rPr lang="en-IN" sz="1800"/>
              <a:t>More often than not weighted</a:t>
            </a:r>
          </a:p>
          <a:p>
            <a:pPr marL="0" indent="0">
              <a:buNone/>
            </a:pPr>
            <a:r>
              <a:rPr lang="en-IN" sz="1800"/>
              <a:t>directed graphs are used</a:t>
            </a:r>
          </a:p>
          <a:p>
            <a:r>
              <a:rPr lang="en-IN" sz="1800"/>
              <a:t>Trees are used with sampling based methods</a:t>
            </a:r>
          </a:p>
          <a:p>
            <a:endParaRPr lang="en-IN" sz="1800"/>
          </a:p>
        </p:txBody>
      </p:sp>
    </p:spTree>
    <p:extLst>
      <p:ext uri="{BB962C8B-B14F-4D97-AF65-F5344CB8AC3E}">
        <p14:creationId xmlns:p14="http://schemas.microsoft.com/office/powerpoint/2010/main" val="1814277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C9A9DA9-7DC8-488B-A882-123947B0F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7F6BDD4-E066-4008-8011-6CC31AEB4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5" y="633619"/>
            <a:ext cx="4279383" cy="5495925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3344D8-BB5B-4C5E-9EAC-5127DE190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7" y="978619"/>
            <a:ext cx="3410712" cy="1106424"/>
          </a:xfrm>
        </p:spPr>
        <p:txBody>
          <a:bodyPr>
            <a:normAutofit/>
          </a:bodyPr>
          <a:lstStyle/>
          <a:p>
            <a:r>
              <a:rPr lang="en-US" sz="2800"/>
              <a:t>A* Algorithm</a:t>
            </a:r>
            <a:endParaRPr lang="en-IN" sz="28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711A8FB-68FC-45FC-B01E-38F809E2D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7" y="1171300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A865FE3-5FC9-4049-87CF-30019C46C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9" y="2093976"/>
            <a:ext cx="3328416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FCBA42-ADB3-480F-82F3-5179AB8F85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2252870"/>
            <a:ext cx="3412219" cy="3560251"/>
          </a:xfrm>
        </p:spPr>
        <p:txBody>
          <a:bodyPr>
            <a:normAutofit/>
          </a:bodyPr>
          <a:lstStyle/>
          <a:p>
            <a:r>
              <a:rPr lang="en-IN" sz="1700"/>
              <a:t>Graph search algorithm</a:t>
            </a:r>
          </a:p>
          <a:p>
            <a:r>
              <a:rPr lang="en-IN" sz="1700">
                <a:hlinkClick r:id="rId2"/>
              </a:rPr>
              <a:t>https://clementmihailescu.github.io/Pathfinding-Visualizer/</a:t>
            </a:r>
            <a:endParaRPr lang="en-IN" sz="17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361F4C-8CB5-4A15-9905-E869104F7B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0640" y="1939168"/>
            <a:ext cx="6656832" cy="2879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6138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Rectangle 70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53" name="Rectangle 72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054" name="Rectangle 74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695A1E-64F7-4192-BE50-CF0324C912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Why ROS?</a:t>
            </a:r>
          </a:p>
        </p:txBody>
      </p:sp>
      <p:sp>
        <p:nvSpPr>
          <p:cNvPr id="2055" name="Rectangle 76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56" name="Rectangle 78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50" name="Picture 2" descr="Reinventing the wheel ROS">
            <a:extLst>
              <a:ext uri="{FF2B5EF4-FFF2-40B4-BE49-F238E27FC236}">
                <a16:creationId xmlns:a16="http://schemas.microsoft.com/office/drawing/2014/main" id="{A834E502-F6F3-4D24-9815-6930088AF84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64608" y="1393602"/>
            <a:ext cx="6846363" cy="3919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042666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F94AA2BD-2E3F-4B1D-8127-5744B81153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74D6E0-6B38-4C54-9590-CE15EB9363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987552"/>
            <a:ext cx="4485861" cy="1088136"/>
          </a:xfrm>
        </p:spPr>
        <p:txBody>
          <a:bodyPr anchor="b">
            <a:normAutofit/>
          </a:bodyPr>
          <a:lstStyle/>
          <a:p>
            <a:r>
              <a:rPr lang="en-US" sz="3400"/>
              <a:t>Grid Methods</a:t>
            </a:r>
            <a:endParaRPr lang="en-IN" sz="3400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4BD02261-2DC8-4AA8-9E16-7751AE8924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3D752CF2-2291-40B5-B462-C17B174C10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6000"/>
            <a:ext cx="438912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454B1F-43FD-41C5-A1A4-E524AD4032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479" y="2688336"/>
            <a:ext cx="4498848" cy="3584448"/>
          </a:xfrm>
        </p:spPr>
        <p:txBody>
          <a:bodyPr anchor="t">
            <a:normAutofit/>
          </a:bodyPr>
          <a:lstStyle/>
          <a:p>
            <a:r>
              <a:rPr lang="en-IN" sz="1700"/>
              <a:t>Dividing the C-Space into grids</a:t>
            </a:r>
          </a:p>
          <a:p>
            <a:r>
              <a:rPr lang="en-IN" sz="1700"/>
              <a:t>Not very efficient</a:t>
            </a:r>
          </a:p>
          <a:p>
            <a:r>
              <a:rPr lang="en-IN" sz="1700"/>
              <a:t>Optimizations done in 3D</a:t>
            </a:r>
          </a:p>
          <a:p>
            <a:r>
              <a:rPr lang="en-IN" sz="1700"/>
              <a:t>Resolution complete</a:t>
            </a:r>
          </a:p>
        </p:txBody>
      </p:sp>
      <p:pic>
        <p:nvPicPr>
          <p:cNvPr id="4102" name="Picture 6" descr="PDF] Roadmap methods vs. cell decomposition in robot motion planning |  Semantic Scholar">
            <a:extLst>
              <a:ext uri="{FF2B5EF4-FFF2-40B4-BE49-F238E27FC236}">
                <a16:creationId xmlns:a16="http://schemas.microsoft.com/office/drawing/2014/main" id="{3BA2C3F8-FA6C-460E-8248-99A84FF1E7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1" b="-1"/>
          <a:stretch/>
        </p:blipFill>
        <p:spPr bwMode="auto">
          <a:xfrm>
            <a:off x="5308052" y="10"/>
            <a:ext cx="6883948" cy="6857990"/>
          </a:xfrm>
          <a:custGeom>
            <a:avLst/>
            <a:gdLst/>
            <a:ahLst/>
            <a:cxnLst/>
            <a:rect l="l" t="t" r="r" b="b"/>
            <a:pathLst>
              <a:path w="6883948" h="6858000">
                <a:moveTo>
                  <a:pt x="365648" y="0"/>
                </a:moveTo>
                <a:lnTo>
                  <a:pt x="6883948" y="0"/>
                </a:lnTo>
                <a:lnTo>
                  <a:pt x="6883948" y="6858000"/>
                </a:lnTo>
                <a:lnTo>
                  <a:pt x="365648" y="6858000"/>
                </a:lnTo>
                <a:lnTo>
                  <a:pt x="360213" y="6835050"/>
                </a:lnTo>
                <a:cubicBezTo>
                  <a:pt x="128263" y="5788167"/>
                  <a:pt x="0" y="4637179"/>
                  <a:pt x="0" y="3429001"/>
                </a:cubicBezTo>
                <a:cubicBezTo>
                  <a:pt x="0" y="2220824"/>
                  <a:pt x="128263" y="1069835"/>
                  <a:pt x="360213" y="22952"/>
                </a:cubicBezTo>
                <a:close/>
              </a:path>
            </a:pathLst>
          </a:custGeom>
          <a:noFill/>
          <a:effectLst>
            <a:outerShdw blurRad="50800" dist="38100" dir="10800000" algn="r" rotWithShape="0">
              <a:schemeClr val="bg1">
                <a:lumMod val="85000"/>
                <a:alpha val="3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utoShape 4" descr="GeometricMotionPlanning">
            <a:extLst>
              <a:ext uri="{FF2B5EF4-FFF2-40B4-BE49-F238E27FC236}">
                <a16:creationId xmlns:a16="http://schemas.microsoft.com/office/drawing/2014/main" id="{B4FA3245-AB5D-47A4-A8BD-487A179488C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692928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7" name="Rectangle 136">
            <a:extLst>
              <a:ext uri="{FF2B5EF4-FFF2-40B4-BE49-F238E27FC236}">
                <a16:creationId xmlns:a16="http://schemas.microsoft.com/office/drawing/2014/main" id="{385E1BDC-A9B0-4A87-82E3-F3187F69A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9" name="Rectangle 138">
            <a:extLst>
              <a:ext uri="{FF2B5EF4-FFF2-40B4-BE49-F238E27FC236}">
                <a16:creationId xmlns:a16="http://schemas.microsoft.com/office/drawing/2014/main" id="{0990C621-3B8B-4820-8328-D47EF7CE8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ACE083-CA40-4D49-B752-7C2D0D70F1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60" y="586822"/>
            <a:ext cx="3538728" cy="1645920"/>
          </a:xfrm>
        </p:spPr>
        <p:txBody>
          <a:bodyPr>
            <a:normAutofit/>
          </a:bodyPr>
          <a:lstStyle/>
          <a:p>
            <a:r>
              <a:rPr lang="en-US" sz="3200"/>
              <a:t>Sampling based methods</a:t>
            </a:r>
            <a:endParaRPr lang="en-IN" sz="3200"/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C1A2385B-1D2A-4E17-84FA-6CB7F0AAE4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5E791F2F-79DB-4CC0-9FA1-001E3E91E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8113" y="1405210"/>
            <a:ext cx="1463040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E7DD18-B0E6-4279-A3D6-7FF62438CB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49240" y="586822"/>
            <a:ext cx="6007608" cy="1645920"/>
          </a:xfrm>
        </p:spPr>
        <p:txBody>
          <a:bodyPr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en-IN" sz="1500"/>
              <a:t>Probabilistic methods</a:t>
            </a:r>
          </a:p>
          <a:p>
            <a:pPr>
              <a:lnSpc>
                <a:spcPct val="100000"/>
              </a:lnSpc>
            </a:pPr>
            <a:r>
              <a:rPr lang="en-IN" sz="1500"/>
              <a:t>Tree-based</a:t>
            </a:r>
          </a:p>
          <a:p>
            <a:pPr>
              <a:lnSpc>
                <a:spcPct val="100000"/>
              </a:lnSpc>
            </a:pPr>
            <a:r>
              <a:rPr lang="en-IN" sz="1500"/>
              <a:t>Popular approaches – </a:t>
            </a:r>
          </a:p>
          <a:p>
            <a:pPr lvl="1">
              <a:lnSpc>
                <a:spcPct val="100000"/>
              </a:lnSpc>
            </a:pPr>
            <a:r>
              <a:rPr lang="en-IN" sz="1500"/>
              <a:t>Probabilistic Roadmap (PRM)</a:t>
            </a:r>
          </a:p>
          <a:p>
            <a:pPr lvl="1">
              <a:lnSpc>
                <a:spcPct val="100000"/>
              </a:lnSpc>
            </a:pPr>
            <a:r>
              <a:rPr lang="en-IN" sz="1500"/>
              <a:t>Rapidly Exploring Random Tree (RRT) and RRT*</a:t>
            </a:r>
          </a:p>
        </p:txBody>
      </p:sp>
      <p:pic>
        <p:nvPicPr>
          <p:cNvPr id="5124" name="Picture 4" descr="Top 30 Rrt GIFs | Find the best GIF on Gfycat">
            <a:extLst>
              <a:ext uri="{FF2B5EF4-FFF2-40B4-BE49-F238E27FC236}">
                <a16:creationId xmlns:a16="http://schemas.microsoft.com/office/drawing/2014/main" id="{29F6C8ED-C202-409F-A860-BAF5FDF87ED4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75961" y="2729397"/>
            <a:ext cx="4645152" cy="3483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Probabilistic Roadmaps (PRM) - MATLAB &amp; Simulink">
            <a:extLst>
              <a:ext uri="{FF2B5EF4-FFF2-40B4-BE49-F238E27FC236}">
                <a16:creationId xmlns:a16="http://schemas.microsoft.com/office/drawing/2014/main" id="{C3CD63AE-F764-480E-BCD9-8B2E46A3DE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37746" y="2729397"/>
            <a:ext cx="4645152" cy="3483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739944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D898B8EB-E53C-4E72-9817-B4BFCAD736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2" name="Freeform: Shape 21">
            <a:extLst>
              <a:ext uri="{FF2B5EF4-FFF2-40B4-BE49-F238E27FC236}">
                <a16:creationId xmlns:a16="http://schemas.microsoft.com/office/drawing/2014/main" id="{4E130362-2F35-4AB7-9EA5-DBC0F771A5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4" name="Freeform: Shape 23">
            <a:extLst>
              <a:ext uri="{FF2B5EF4-FFF2-40B4-BE49-F238E27FC236}">
                <a16:creationId xmlns:a16="http://schemas.microsoft.com/office/drawing/2014/main" id="{56BE988C-7A5B-41EC-A46C-AEA93D8D3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A12BF3-571A-48D3-89BF-748AAABA8B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488" y="1124712"/>
            <a:ext cx="4023360" cy="32004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Virtual Potential Fields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EF6901-8994-4A62-BB01-C29E4A5914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5488" y="4873752"/>
            <a:ext cx="3931920" cy="120700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400"/>
              <a:t>Robots supposed to be attracted or repulsed by an artificial potential field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3CB1EC0-40A9-4D5E-B7E2-6E3423CE28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BD7AC4D-8458-4307-B681-2172668096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3624" y="1017937"/>
            <a:ext cx="3236976" cy="18855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73B6BA0-6235-473F-BC7B-7BD9F67803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5088" y="1236433"/>
            <a:ext cx="3236976" cy="1448546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DCBE52EF-2889-423F-947C-0E44A760D6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A616EDA-1C01-4B91-BC63-EAAAC14D08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3624" y="4043318"/>
            <a:ext cx="3236976" cy="13595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AE3516E-84BA-4CF7-A543-246324743A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06042" y="4274271"/>
            <a:ext cx="3236976" cy="906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82964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C6CA3B-D699-4F4D-B4C8-1A121C0F8E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Optimization and newer developments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255598-F09A-4E96-96BF-19E6E5EAE8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Non-linear optimization</a:t>
            </a:r>
          </a:p>
          <a:p>
            <a:r>
              <a:rPr lang="en-IN" err="1"/>
              <a:t>Saptiotemporal</a:t>
            </a:r>
            <a:r>
              <a:rPr lang="en-IN"/>
              <a:t> LSTM Nets based learning algorithms</a:t>
            </a:r>
          </a:p>
          <a:p>
            <a:endParaRPr lang="en-IN"/>
          </a:p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9038334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5DCB5928-DC7D-4612-9922-441966E156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3" name="Freeform: Shape 32">
            <a:extLst>
              <a:ext uri="{FF2B5EF4-FFF2-40B4-BE49-F238E27FC236}">
                <a16:creationId xmlns:a16="http://schemas.microsoft.com/office/drawing/2014/main" id="{682C1161-1736-45EC-99B7-33F3CAE9D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5" name="Freeform: Shape 34">
            <a:extLst>
              <a:ext uri="{FF2B5EF4-FFF2-40B4-BE49-F238E27FC236}">
                <a16:creationId xmlns:a16="http://schemas.microsoft.com/office/drawing/2014/main" id="{84D4DDB8-B68F-45B0-9F62-C4279996F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8107F0-E917-4A4C-91B2-B8357D136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/>
              <a:t>How does the robot do what it is supposed to?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Graphic 6" descr="Robot">
            <a:extLst>
              <a:ext uri="{FF2B5EF4-FFF2-40B4-BE49-F238E27FC236}">
                <a16:creationId xmlns:a16="http://schemas.microsoft.com/office/drawing/2014/main" id="{894C89D3-B3AF-405B-8DF1-F58486EE0A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91084" y="625684"/>
            <a:ext cx="5455380" cy="545538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BC7BF61-030A-4919-A08B-D9E1008E1846}"/>
              </a:ext>
            </a:extLst>
          </p:cNvPr>
          <p:cNvSpPr txBox="1"/>
          <p:nvPr/>
        </p:nvSpPr>
        <p:spPr>
          <a:xfrm>
            <a:off x="1079770" y="4766553"/>
            <a:ext cx="1572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Manipulation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2319469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94AA2BD-2E3F-4B1D-8127-5744B81153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3E56DF-2DB7-4777-8B04-8D0C98D50F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987552"/>
            <a:ext cx="4485861" cy="1088136"/>
          </a:xfrm>
        </p:spPr>
        <p:txBody>
          <a:bodyPr anchor="b">
            <a:normAutofit/>
          </a:bodyPr>
          <a:lstStyle/>
          <a:p>
            <a:r>
              <a:rPr lang="en-US" sz="3400"/>
              <a:t>Robotic Manipulation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BD02261-2DC8-4AA8-9E16-7751AE8924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D752CF2-2291-40B5-B462-C17B174C10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6000"/>
            <a:ext cx="438912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8F0F93-CBFE-47FC-901C-979E7C3C34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479" y="2688336"/>
            <a:ext cx="4498848" cy="358444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700"/>
              <a:t>Changing the state of an environment to a desired one</a:t>
            </a:r>
          </a:p>
          <a:p>
            <a:endParaRPr lang="en-US" sz="1700"/>
          </a:p>
        </p:txBody>
      </p:sp>
      <p:pic>
        <p:nvPicPr>
          <p:cNvPr id="4" name="Picture 4" descr="A picture containing indoor, wall, microscope, dryer&#10;&#10;Description automatically generated">
            <a:extLst>
              <a:ext uri="{FF2B5EF4-FFF2-40B4-BE49-F238E27FC236}">
                <a16:creationId xmlns:a16="http://schemas.microsoft.com/office/drawing/2014/main" id="{CD9F334D-774C-485E-B16C-1357C20039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667" r="23870"/>
          <a:stretch/>
        </p:blipFill>
        <p:spPr>
          <a:xfrm>
            <a:off x="5308052" y="10"/>
            <a:ext cx="6883948" cy="6857990"/>
          </a:xfrm>
          <a:custGeom>
            <a:avLst/>
            <a:gdLst/>
            <a:ahLst/>
            <a:cxnLst/>
            <a:rect l="l" t="t" r="r" b="b"/>
            <a:pathLst>
              <a:path w="6883948" h="6858000">
                <a:moveTo>
                  <a:pt x="365648" y="0"/>
                </a:moveTo>
                <a:lnTo>
                  <a:pt x="6883948" y="0"/>
                </a:lnTo>
                <a:lnTo>
                  <a:pt x="6883948" y="6858000"/>
                </a:lnTo>
                <a:lnTo>
                  <a:pt x="365648" y="6858000"/>
                </a:lnTo>
                <a:lnTo>
                  <a:pt x="360213" y="6835050"/>
                </a:lnTo>
                <a:cubicBezTo>
                  <a:pt x="128263" y="5788167"/>
                  <a:pt x="0" y="4637179"/>
                  <a:pt x="0" y="3429001"/>
                </a:cubicBezTo>
                <a:cubicBezTo>
                  <a:pt x="0" y="2220824"/>
                  <a:pt x="128263" y="1069835"/>
                  <a:pt x="360213" y="22952"/>
                </a:cubicBezTo>
                <a:close/>
              </a:path>
            </a:pathLst>
          </a:custGeom>
          <a:effectLst>
            <a:outerShdw blurRad="50800" dist="38100" dir="10800000" algn="r" rotWithShape="0">
              <a:schemeClr val="bg1">
                <a:lumMod val="85000"/>
                <a:alpha val="3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8854222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D92690-028D-48A9-A297-ED9546AC5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Simulation of Manipulation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2FD26A-97DA-4D4D-93E1-35E48D9D86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/>
          </a:bodyPr>
          <a:lstStyle/>
          <a:p>
            <a:r>
              <a:rPr lang="en-IN" dirty="0"/>
              <a:t>Not trivial</a:t>
            </a:r>
          </a:p>
          <a:p>
            <a:r>
              <a:rPr lang="en-IN" dirty="0"/>
              <a:t>Must incorporate feedback control and perception</a:t>
            </a:r>
          </a:p>
          <a:p>
            <a:r>
              <a:rPr lang="en-IN" dirty="0"/>
              <a:t>Must replicate the environment to the max</a:t>
            </a:r>
          </a:p>
          <a:p>
            <a:r>
              <a:rPr lang="en-IN" dirty="0">
                <a:hlinkClick r:id="rId2"/>
              </a:rPr>
              <a:t>https://colab.research.google.com/github/RussTedrake/manipulation/blob/master/intro.ipynb#scrollTo=C1sdq2R88C16</a:t>
            </a:r>
            <a:endParaRPr lang="en-IN" dirty="0"/>
          </a:p>
          <a:p>
            <a:r>
              <a:rPr lang="en-IN" dirty="0">
                <a:hlinkClick r:id="rId3"/>
              </a:rPr>
              <a:t>https://colab.research.google.com/github/RussTedrake/manipulation/blob/master/intro.ipynb#scrollTo=4cTkwpJU8tGX</a:t>
            </a:r>
            <a:endParaRPr lang="en-IN" dirty="0"/>
          </a:p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2027289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FB82883-1DC0-4BE1-A607-009095F335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ute yellow robot">
            <a:extLst>
              <a:ext uri="{FF2B5EF4-FFF2-40B4-BE49-F238E27FC236}">
                <a16:creationId xmlns:a16="http://schemas.microsoft.com/office/drawing/2014/main" id="{9243B737-9F75-433A-B0C3-C9F3AF6AA5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28" r="-2" b="-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9FA98EAA-A866-4C95-A2A8-44E46FBAD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3" y="4530071"/>
            <a:ext cx="12191999" cy="2327926"/>
          </a:xfrm>
          <a:prstGeom prst="rect">
            <a:avLst/>
          </a:prstGeom>
          <a:gradFill flip="none" rotWithShape="1">
            <a:gsLst>
              <a:gs pos="56000">
                <a:schemeClr val="tx1">
                  <a:alpha val="40000"/>
                </a:schemeClr>
              </a:gs>
              <a:gs pos="100000">
                <a:schemeClr val="tx1">
                  <a:alpha val="85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D72987-17EA-4B25-8BC3-9DA000ADFE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1" y="4727173"/>
            <a:ext cx="7985759" cy="86882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8452185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F6149E-3D9C-4297-97B8-6BFC7C272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Usual approach</a:t>
            </a:r>
            <a:endParaRPr lang="en-IN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DA410C08-6807-41EA-BF9E-3299BD93A4B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95388220"/>
              </p:ext>
            </p:extLst>
          </p:nvPr>
        </p:nvGraphicFramePr>
        <p:xfrm>
          <a:off x="2305315" y="2300139"/>
          <a:ext cx="8243279" cy="41807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169951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002657-B05A-4D46-B605-918A1E0E35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ROS offers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707D8A-2FD9-4D5E-BEDE-18F4F5483E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The middleware core</a:t>
            </a:r>
          </a:p>
          <a:p>
            <a:r>
              <a:rPr lang="en-US"/>
              <a:t>A set of libraries</a:t>
            </a:r>
          </a:p>
          <a:p>
            <a:r>
              <a:rPr lang="en-US"/>
              <a:t>Compatible 3D visualization and simulation tools</a:t>
            </a:r>
          </a:p>
          <a:p>
            <a:r>
              <a:rPr lang="en-IN"/>
              <a:t>Open-source community support</a:t>
            </a:r>
          </a:p>
          <a:p>
            <a:r>
              <a:rPr lang="en-IN"/>
              <a:t>Tools and libraries made for ROS – </a:t>
            </a:r>
            <a:r>
              <a:rPr lang="en-IN" err="1"/>
              <a:t>MoveIt</a:t>
            </a:r>
            <a:r>
              <a:rPr lang="en-IN"/>
              <a:t>, Gazebo</a:t>
            </a:r>
          </a:p>
          <a:p>
            <a:r>
              <a:rPr lang="en-IN"/>
              <a:t>Additional services like </a:t>
            </a:r>
            <a:r>
              <a:rPr lang="en-IN" err="1"/>
              <a:t>rosbridge</a:t>
            </a:r>
            <a:r>
              <a:rPr lang="en-IN"/>
              <a:t>, and popular stacks</a:t>
            </a:r>
          </a:p>
        </p:txBody>
      </p:sp>
    </p:spTree>
    <p:extLst>
      <p:ext uri="{BB962C8B-B14F-4D97-AF65-F5344CB8AC3E}">
        <p14:creationId xmlns:p14="http://schemas.microsoft.com/office/powerpoint/2010/main" val="20565759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8D6EB0-1FF5-4C77-A508-E30D3C820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Should YOU use ROS?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A1E717-9356-4D48-BE3A-4915F86F6D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Overkill for small projects</a:t>
            </a:r>
          </a:p>
          <a:p>
            <a:r>
              <a:rPr lang="en-US"/>
              <a:t>Very Useful when the number of sensors and actuators increase</a:t>
            </a:r>
          </a:p>
          <a:p>
            <a:r>
              <a:rPr lang="en-US"/>
              <a:t>Essential when anything remotely complex is needed to be done</a:t>
            </a:r>
          </a:p>
          <a:p>
            <a:r>
              <a:rPr lang="en-US"/>
              <a:t>Perfect for robotics research</a:t>
            </a:r>
          </a:p>
          <a:p>
            <a:r>
              <a:rPr lang="en-IN"/>
              <a:t>Good for prototyping but look for other options too</a:t>
            </a:r>
          </a:p>
        </p:txBody>
      </p:sp>
    </p:spTree>
    <p:extLst>
      <p:ext uri="{BB962C8B-B14F-4D97-AF65-F5344CB8AC3E}">
        <p14:creationId xmlns:p14="http://schemas.microsoft.com/office/powerpoint/2010/main" val="26464494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 74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79" name="Rectangle 78">
            <a:extLst>
              <a:ext uri="{FF2B5EF4-FFF2-40B4-BE49-F238E27FC236}">
                <a16:creationId xmlns:a16="http://schemas.microsoft.com/office/drawing/2014/main" id="{8E8E9D3F-8FFC-44B7-BFB9-B2888CCB5A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1D3D13-A742-4D52-BE8B-562F26D53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715" y="1122363"/>
            <a:ext cx="3512532" cy="32004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/>
              <a:t>ROS Versions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96A4C419-5959-41E1-8F5D-4385DE6B3C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906650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8">
            <a:extLst>
              <a:ext uri="{FF2B5EF4-FFF2-40B4-BE49-F238E27FC236}">
                <a16:creationId xmlns:a16="http://schemas.microsoft.com/office/drawing/2014/main" id="{B8CBDCF3-D8B9-4747-8129-C06F1C57C6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45543" y="380999"/>
            <a:ext cx="6702457" cy="3602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3" name="Rectangle 82">
            <a:extLst>
              <a:ext uri="{FF2B5EF4-FFF2-40B4-BE49-F238E27FC236}">
                <a16:creationId xmlns:a16="http://schemas.microsoft.com/office/drawing/2014/main" id="{DF923961-7523-4DA3-A6B8-16492042B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7758" y="4546920"/>
            <a:ext cx="3512532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078" name="Picture 6" descr="ROS-Industrial · GitHub">
            <a:extLst>
              <a:ext uri="{FF2B5EF4-FFF2-40B4-BE49-F238E27FC236}">
                <a16:creationId xmlns:a16="http://schemas.microsoft.com/office/drawing/2014/main" id="{67187B34-4FA3-4BFE-9B9D-A5691266FF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96357" y="4115503"/>
            <a:ext cx="2110186" cy="2110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ROS 2 – Is it time to switch? [tutorial included] – Rover Robotics – Blog">
            <a:extLst>
              <a:ext uri="{FF2B5EF4-FFF2-40B4-BE49-F238E27FC236}">
                <a16:creationId xmlns:a16="http://schemas.microsoft.com/office/drawing/2014/main" id="{51BEC6F5-1B20-46F0-9AA9-BA1BDACE67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204063" y="4476090"/>
            <a:ext cx="2185416" cy="1387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micro-ROS">
            <a:extLst>
              <a:ext uri="{FF2B5EF4-FFF2-40B4-BE49-F238E27FC236}">
                <a16:creationId xmlns:a16="http://schemas.microsoft.com/office/drawing/2014/main" id="{763DEFE9-AFE9-4AC5-A325-4DA17145C6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549385" y="4582629"/>
            <a:ext cx="2185416" cy="1174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EABA8AF-C7E6-4DA3-8E9B-F21D9663E441}"/>
              </a:ext>
            </a:extLst>
          </p:cNvPr>
          <p:cNvSpPr txBox="1"/>
          <p:nvPr/>
        </p:nvSpPr>
        <p:spPr>
          <a:xfrm>
            <a:off x="6642988" y="6145769"/>
            <a:ext cx="3486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>
                <a:hlinkClick r:id="rId6"/>
              </a:rPr>
              <a:t>http://wiki.ros.org/Distributions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911099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19CF84-D7B8-40D6-AB59-CAA1E4F07D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Let’s shift to ROS </a:t>
            </a:r>
            <a:r>
              <a:rPr lang="en-US" err="1"/>
              <a:t>irl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43434426"/>
      </p:ext>
    </p:extLst>
  </p:cSld>
  <p:clrMapOvr>
    <a:masterClrMapping/>
  </p:clrMapOvr>
</p:sld>
</file>

<file path=ppt/theme/theme1.xml><?xml version="1.0" encoding="utf-8"?>
<a:theme xmlns:a="http://schemas.openxmlformats.org/drawingml/2006/main" name="AccentBoxVTI">
  <a:themeElements>
    <a:clrScheme name="AccentBoxVTI">
      <a:dk1>
        <a:srgbClr val="000000"/>
      </a:dk1>
      <a:lt1>
        <a:sysClr val="window" lastClr="FFFFFF"/>
      </a:lt1>
      <a:dk2>
        <a:srgbClr val="262626"/>
      </a:dk2>
      <a:lt2>
        <a:srgbClr val="FFFFFF"/>
      </a:lt2>
      <a:accent1>
        <a:srgbClr val="F5A700"/>
      </a:accent1>
      <a:accent2>
        <a:srgbClr val="00A5AB"/>
      </a:accent2>
      <a:accent3>
        <a:srgbClr val="09963B"/>
      </a:accent3>
      <a:accent4>
        <a:srgbClr val="E64823"/>
      </a:accent4>
      <a:accent5>
        <a:srgbClr val="9C6A6A"/>
      </a:accent5>
      <a:accent6>
        <a:srgbClr val="824F8C"/>
      </a:accent6>
      <a:hlink>
        <a:srgbClr val="2998E3"/>
      </a:hlink>
      <a:folHlink>
        <a:srgbClr val="7F723D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578E71CB920CA418C75DCD0BC0763BB" ma:contentTypeVersion="11" ma:contentTypeDescription="Create a new document." ma:contentTypeScope="" ma:versionID="42516be15c1781cf9f58ef0bd0094a39">
  <xsd:schema xmlns:xsd="http://www.w3.org/2001/XMLSchema" xmlns:xs="http://www.w3.org/2001/XMLSchema" xmlns:p="http://schemas.microsoft.com/office/2006/metadata/properties" xmlns:ns3="8e54388c-0613-415b-b160-aa0dc6a5e01e" xmlns:ns4="42629ea2-34ad-4a4b-a413-22021931c333" targetNamespace="http://schemas.microsoft.com/office/2006/metadata/properties" ma:root="true" ma:fieldsID="0b29588fec210ebc10745897fb5c8045" ns3:_="" ns4:_="">
    <xsd:import namespace="8e54388c-0613-415b-b160-aa0dc6a5e01e"/>
    <xsd:import namespace="42629ea2-34ad-4a4b-a413-22021931c333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e54388c-0613-415b-b160-aa0dc6a5e01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2629ea2-34ad-4a4b-a413-22021931c333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7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CB5DCFC4-6DDB-4127-9172-6556F35CC674}">
  <ds:schemaRefs>
    <ds:schemaRef ds:uri="42629ea2-34ad-4a4b-a413-22021931c333"/>
    <ds:schemaRef ds:uri="8e54388c-0613-415b-b160-aa0dc6a5e01e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2954F9F9-F61E-4259-A6B9-0351251660F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CD7F387-DE11-4969-918D-FE2DABB73850}">
  <ds:schemaRefs>
    <ds:schemaRef ds:uri="42629ea2-34ad-4a4b-a413-22021931c333"/>
    <ds:schemaRef ds:uri="8e54388c-0613-415b-b160-aa0dc6a5e01e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47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48" baseType="lpstr">
      <vt:lpstr>AccentBoxVTI</vt:lpstr>
      <vt:lpstr>How robots move – Navigation, Motion planning and Manipulation</vt:lpstr>
      <vt:lpstr>PowerPoint Presentation</vt:lpstr>
      <vt:lpstr>What is ROS</vt:lpstr>
      <vt:lpstr>Why ROS?</vt:lpstr>
      <vt:lpstr>Usual approach</vt:lpstr>
      <vt:lpstr>What ROS offers</vt:lpstr>
      <vt:lpstr>Should YOU use ROS?</vt:lpstr>
      <vt:lpstr>ROS Versions</vt:lpstr>
      <vt:lpstr>Let’s shift to ROS irl</vt:lpstr>
      <vt:lpstr>Let’s get those things in order first</vt:lpstr>
      <vt:lpstr>What you need to think about</vt:lpstr>
      <vt:lpstr>Words you’ll often hear - common robotics terminology</vt:lpstr>
      <vt:lpstr>PowerPoint Presentation</vt:lpstr>
      <vt:lpstr>PowerPoint Presentation</vt:lpstr>
      <vt:lpstr>Problem 1 – Where is my robot</vt:lpstr>
      <vt:lpstr>Configuration</vt:lpstr>
      <vt:lpstr>Configuration space (C-Space)</vt:lpstr>
      <vt:lpstr>Degrees of freedom</vt:lpstr>
      <vt:lpstr>Problem 2 – Going from one point to another</vt:lpstr>
      <vt:lpstr>lEtS uSe aI</vt:lpstr>
      <vt:lpstr>PowerPoint Presentation</vt:lpstr>
      <vt:lpstr>PowerPoint Presentation</vt:lpstr>
      <vt:lpstr>PowerPoint Presentation</vt:lpstr>
      <vt:lpstr>Principle movements</vt:lpstr>
      <vt:lpstr>The rotations</vt:lpstr>
      <vt:lpstr>The Translations</vt:lpstr>
      <vt:lpstr>Translation matrices</vt:lpstr>
      <vt:lpstr>PowerPoint Presentation</vt:lpstr>
      <vt:lpstr>Three things that can be done using transformation matrices: </vt:lpstr>
      <vt:lpstr>Overview of ROS</vt:lpstr>
      <vt:lpstr>Problem 3 – How does the robot plan its movement?</vt:lpstr>
      <vt:lpstr>Why motion planning?</vt:lpstr>
      <vt:lpstr>Why motion planning?</vt:lpstr>
      <vt:lpstr>Going back to Configuration Space</vt:lpstr>
      <vt:lpstr>Types of path planning algorithms</vt:lpstr>
      <vt:lpstr>Properties of Motion Planning algorithms</vt:lpstr>
      <vt:lpstr>Popular path planning algorithms</vt:lpstr>
      <vt:lpstr>Trees and Graphs</vt:lpstr>
      <vt:lpstr>A* Algorithm</vt:lpstr>
      <vt:lpstr>Grid Methods</vt:lpstr>
      <vt:lpstr>Sampling based methods</vt:lpstr>
      <vt:lpstr>Virtual Potential Fields</vt:lpstr>
      <vt:lpstr>Optimization and newer developments</vt:lpstr>
      <vt:lpstr>How does the robot do what it is supposed to?</vt:lpstr>
      <vt:lpstr>Robotic Manipulation</vt:lpstr>
      <vt:lpstr>Simulation of Manipulation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robots move – Navigation, Motion planning and Manipulation</dc:title>
  <dc:creator>Pulkit Vyas</dc:creator>
  <cp:revision>4</cp:revision>
  <dcterms:created xsi:type="dcterms:W3CDTF">2021-03-05T18:15:43Z</dcterms:created>
  <dcterms:modified xsi:type="dcterms:W3CDTF">2021-03-06T14:22:03Z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0x0101000578E71CB920CA418C75DCD0BC0763BB</vt:lpwstr>
  </property>
</Properties>
</file>